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73"/>
  </p:notesMasterIdLst>
  <p:handoutMasterIdLst>
    <p:handoutMasterId r:id="rId74"/>
  </p:handoutMasterIdLst>
  <p:sldIdLst>
    <p:sldId id="256" r:id="rId2"/>
    <p:sldId id="294" r:id="rId3"/>
    <p:sldId id="311" r:id="rId4"/>
    <p:sldId id="312" r:id="rId5"/>
    <p:sldId id="314" r:id="rId6"/>
    <p:sldId id="320" r:id="rId7"/>
    <p:sldId id="321" r:id="rId8"/>
    <p:sldId id="322" r:id="rId9"/>
    <p:sldId id="323" r:id="rId10"/>
    <p:sldId id="324" r:id="rId11"/>
    <p:sldId id="400" r:id="rId12"/>
    <p:sldId id="411" r:id="rId13"/>
    <p:sldId id="404" r:id="rId14"/>
    <p:sldId id="327" r:id="rId15"/>
    <p:sldId id="328" r:id="rId16"/>
    <p:sldId id="329" r:id="rId17"/>
    <p:sldId id="330" r:id="rId18"/>
    <p:sldId id="351" r:id="rId19"/>
    <p:sldId id="352" r:id="rId20"/>
    <p:sldId id="410" r:id="rId21"/>
    <p:sldId id="355" r:id="rId22"/>
    <p:sldId id="356" r:id="rId23"/>
    <p:sldId id="388" r:id="rId24"/>
    <p:sldId id="389" r:id="rId25"/>
    <p:sldId id="325" r:id="rId26"/>
    <p:sldId id="326" r:id="rId27"/>
    <p:sldId id="390" r:id="rId28"/>
    <p:sldId id="391" r:id="rId29"/>
    <p:sldId id="392" r:id="rId30"/>
    <p:sldId id="393" r:id="rId31"/>
    <p:sldId id="315" r:id="rId32"/>
    <p:sldId id="394" r:id="rId33"/>
    <p:sldId id="395" r:id="rId34"/>
    <p:sldId id="318" r:id="rId35"/>
    <p:sldId id="319" r:id="rId36"/>
    <p:sldId id="396" r:id="rId37"/>
    <p:sldId id="331" r:id="rId38"/>
    <p:sldId id="332" r:id="rId39"/>
    <p:sldId id="333" r:id="rId40"/>
    <p:sldId id="334" r:id="rId41"/>
    <p:sldId id="335" r:id="rId42"/>
    <p:sldId id="336" r:id="rId43"/>
    <p:sldId id="385" r:id="rId44"/>
    <p:sldId id="386" r:id="rId45"/>
    <p:sldId id="387" r:id="rId46"/>
    <p:sldId id="316" r:id="rId47"/>
    <p:sldId id="317" r:id="rId48"/>
    <p:sldId id="337" r:id="rId49"/>
    <p:sldId id="338" r:id="rId50"/>
    <p:sldId id="339" r:id="rId51"/>
    <p:sldId id="340" r:id="rId52"/>
    <p:sldId id="341" r:id="rId53"/>
    <p:sldId id="342" r:id="rId54"/>
    <p:sldId id="343" r:id="rId55"/>
    <p:sldId id="405" r:id="rId56"/>
    <p:sldId id="406" r:id="rId57"/>
    <p:sldId id="371" r:id="rId58"/>
    <p:sldId id="398" r:id="rId59"/>
    <p:sldId id="399" r:id="rId60"/>
    <p:sldId id="313" r:id="rId61"/>
    <p:sldId id="407" r:id="rId62"/>
    <p:sldId id="397" r:id="rId63"/>
    <p:sldId id="345" r:id="rId64"/>
    <p:sldId id="346" r:id="rId65"/>
    <p:sldId id="382" r:id="rId66"/>
    <p:sldId id="383" r:id="rId67"/>
    <p:sldId id="384" r:id="rId68"/>
    <p:sldId id="408" r:id="rId69"/>
    <p:sldId id="409" r:id="rId70"/>
    <p:sldId id="357" r:id="rId71"/>
    <p:sldId id="290" r:id="rId7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333F"/>
    <a:srgbClr val="E72D40"/>
    <a:srgbClr val="CE2D40"/>
    <a:srgbClr val="A8A8A8"/>
    <a:srgbClr val="F1333F"/>
    <a:srgbClr val="E72D3F"/>
    <a:srgbClr val="898989"/>
    <a:srgbClr val="989898"/>
    <a:srgbClr val="F6303E"/>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88" autoAdjust="0"/>
    <p:restoredTop sz="96271"/>
  </p:normalViewPr>
  <p:slideViewPr>
    <p:cSldViewPr snapToGrid="0" showGuides="1">
      <p:cViewPr varScale="1">
        <p:scale>
          <a:sx n="109" d="100"/>
          <a:sy n="109" d="100"/>
        </p:scale>
        <p:origin x="485" y="77"/>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4" d="100"/>
          <a:sy n="64" d="100"/>
        </p:scale>
        <p:origin x="3115"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001908976"/>
        <c:axId val="-2001911152"/>
      </c:barChart>
      <c:catAx>
        <c:axId val="-2001908976"/>
        <c:scaling>
          <c:orientation val="minMax"/>
        </c:scaling>
        <c:delete val="1"/>
        <c:axPos val="l"/>
        <c:numFmt formatCode="General" sourceLinked="1"/>
        <c:majorTickMark val="out"/>
        <c:minorTickMark val="none"/>
        <c:tickLblPos val="nextTo"/>
        <c:crossAx val="-2001911152"/>
        <c:crosses val="autoZero"/>
        <c:auto val="1"/>
        <c:lblAlgn val="ctr"/>
        <c:lblOffset val="100"/>
        <c:noMultiLvlLbl val="0"/>
      </c:catAx>
      <c:valAx>
        <c:axId val="-2001911152"/>
        <c:scaling>
          <c:orientation val="minMax"/>
        </c:scaling>
        <c:delete val="1"/>
        <c:axPos val="b"/>
        <c:numFmt formatCode="0%" sourceLinked="1"/>
        <c:majorTickMark val="out"/>
        <c:minorTickMark val="none"/>
        <c:tickLblPos val="nextTo"/>
        <c:crossAx val="-20019089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2001908432"/>
        <c:axId val="-2001907888"/>
      </c:barChart>
      <c:catAx>
        <c:axId val="-2001908432"/>
        <c:scaling>
          <c:orientation val="minMax"/>
        </c:scaling>
        <c:delete val="1"/>
        <c:axPos val="l"/>
        <c:numFmt formatCode="General" sourceLinked="1"/>
        <c:majorTickMark val="out"/>
        <c:minorTickMark val="none"/>
        <c:tickLblPos val="nextTo"/>
        <c:crossAx val="-2001907888"/>
        <c:crosses val="autoZero"/>
        <c:auto val="1"/>
        <c:lblAlgn val="ctr"/>
        <c:lblOffset val="100"/>
        <c:noMultiLvlLbl val="0"/>
      </c:catAx>
      <c:valAx>
        <c:axId val="-2001907888"/>
        <c:scaling>
          <c:orientation val="minMax"/>
        </c:scaling>
        <c:delete val="1"/>
        <c:axPos val="b"/>
        <c:numFmt formatCode="0%" sourceLinked="1"/>
        <c:majorTickMark val="out"/>
        <c:minorTickMark val="none"/>
        <c:tickLblPos val="nextTo"/>
        <c:crossAx val="-2001908432"/>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001909520"/>
        <c:axId val="-2001910608"/>
      </c:barChart>
      <c:catAx>
        <c:axId val="-2001909520"/>
        <c:scaling>
          <c:orientation val="minMax"/>
        </c:scaling>
        <c:delete val="1"/>
        <c:axPos val="l"/>
        <c:numFmt formatCode="General" sourceLinked="1"/>
        <c:majorTickMark val="out"/>
        <c:minorTickMark val="none"/>
        <c:tickLblPos val="nextTo"/>
        <c:crossAx val="-2001910608"/>
        <c:crosses val="autoZero"/>
        <c:auto val="1"/>
        <c:lblAlgn val="ctr"/>
        <c:lblOffset val="100"/>
        <c:noMultiLvlLbl val="0"/>
      </c:catAx>
      <c:valAx>
        <c:axId val="-2001910608"/>
        <c:scaling>
          <c:orientation val="minMax"/>
        </c:scaling>
        <c:delete val="1"/>
        <c:axPos val="b"/>
        <c:numFmt formatCode="0%" sourceLinked="1"/>
        <c:majorTickMark val="out"/>
        <c:minorTickMark val="none"/>
        <c:tickLblPos val="nextTo"/>
        <c:crossAx val="-200190952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2001910064"/>
        <c:axId val="-983536992"/>
      </c:barChart>
      <c:catAx>
        <c:axId val="-2001910064"/>
        <c:scaling>
          <c:orientation val="minMax"/>
        </c:scaling>
        <c:delete val="1"/>
        <c:axPos val="l"/>
        <c:numFmt formatCode="General" sourceLinked="1"/>
        <c:majorTickMark val="out"/>
        <c:minorTickMark val="none"/>
        <c:tickLblPos val="nextTo"/>
        <c:crossAx val="-983536992"/>
        <c:crosses val="autoZero"/>
        <c:auto val="1"/>
        <c:lblAlgn val="ctr"/>
        <c:lblOffset val="100"/>
        <c:noMultiLvlLbl val="0"/>
      </c:catAx>
      <c:valAx>
        <c:axId val="-983536992"/>
        <c:scaling>
          <c:orientation val="minMax"/>
        </c:scaling>
        <c:delete val="1"/>
        <c:axPos val="b"/>
        <c:numFmt formatCode="0%" sourceLinked="1"/>
        <c:majorTickMark val="out"/>
        <c:minorTickMark val="none"/>
        <c:tickLblPos val="nextTo"/>
        <c:crossAx val="-2001910064"/>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C3F453-9F3F-4567-8DCE-A7408F6927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97103D5-0144-4D10-96A5-3D385F5356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CD6017-FECC-4565-B4A9-CDF40B8AFEC4}" type="datetimeFigureOut">
              <a:rPr lang="en-IN" smtClean="0"/>
              <a:t>24-10-2020</a:t>
            </a:fld>
            <a:endParaRPr lang="en-IN"/>
          </a:p>
        </p:txBody>
      </p:sp>
      <p:sp>
        <p:nvSpPr>
          <p:cNvPr id="4" name="Footer Placeholder 3">
            <a:extLst>
              <a:ext uri="{FF2B5EF4-FFF2-40B4-BE49-F238E27FC236}">
                <a16:creationId xmlns:a16="http://schemas.microsoft.com/office/drawing/2014/main" id="{D40E48D2-788C-4710-AA82-6E71D37171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2355A72-EE70-409E-9FE1-8EAE70254C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AF4C5A-348F-4973-9C72-119478B6050E}" type="slidenum">
              <a:rPr lang="en-IN" smtClean="0"/>
              <a:t>‹#›</a:t>
            </a:fld>
            <a:endParaRPr lang="en-IN"/>
          </a:p>
        </p:txBody>
      </p:sp>
    </p:spTree>
    <p:extLst>
      <p:ext uri="{BB962C8B-B14F-4D97-AF65-F5344CB8AC3E}">
        <p14:creationId xmlns:p14="http://schemas.microsoft.com/office/powerpoint/2010/main" val="17712352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3C1A20-E642-F347-A89C-E093F8996D44}" type="datetimeFigureOut">
              <a:rPr lang="en-US" smtClean="0"/>
              <a:t>10/24/2020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91505C-62D6-AB42-AEF7-53FE9E8A8B2F}" type="slidenum">
              <a:rPr lang="en-US" smtClean="0"/>
              <a:t>‹#›</a:t>
            </a:fld>
            <a:endParaRPr lang="en-US"/>
          </a:p>
        </p:txBody>
      </p:sp>
    </p:spTree>
    <p:extLst>
      <p:ext uri="{BB962C8B-B14F-4D97-AF65-F5344CB8AC3E}">
        <p14:creationId xmlns:p14="http://schemas.microsoft.com/office/powerpoint/2010/main" val="287787286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8105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is used to describe the characteristics of data in short it helps us in knowing our data better. </a:t>
            </a:r>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6</a:t>
            </a:fld>
            <a:endParaRPr lang="en-US"/>
          </a:p>
        </p:txBody>
      </p:sp>
    </p:spTree>
    <p:extLst>
      <p:ext uri="{BB962C8B-B14F-4D97-AF65-F5344CB8AC3E}">
        <p14:creationId xmlns:p14="http://schemas.microsoft.com/office/powerpoint/2010/main" val="2382276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solidFill>
                  <a:srgbClr val="FF0000"/>
                </a:solidFill>
                <a:latin typeface="medium-content-serif-font"/>
              </a:rPr>
              <a:t>Mean</a:t>
            </a:r>
            <a:r>
              <a:rPr lang="en-IN" b="1" dirty="0">
                <a:latin typeface="medium-content-serif-font"/>
              </a:rPr>
              <a:t> : </a:t>
            </a:r>
            <a:r>
              <a:rPr lang="en-US" dirty="0"/>
              <a:t>It susceptible to outliers when unusual values are added it gets skewed i.e. deviates from the typical central value.</a:t>
            </a:r>
          </a:p>
          <a:p>
            <a:endParaRPr lang="en-US" dirty="0"/>
          </a:p>
          <a:p>
            <a:r>
              <a:rPr lang="en-US" dirty="0"/>
              <a:t>Median : better alternative to mean as it is less affected by outliers and skewness of the data.</a:t>
            </a:r>
          </a:p>
          <a:p>
            <a:endParaRPr lang="en-US" dirty="0"/>
          </a:p>
          <a:p>
            <a:r>
              <a:rPr lang="en-US" b="1" dirty="0"/>
              <a:t>Mode: </a:t>
            </a:r>
            <a:r>
              <a:rPr lang="en-US" dirty="0"/>
              <a:t>The mode is the most commonly occurring value in the dataset. The mode can, therefore sometimes consider the mode as being the most popular option.</a:t>
            </a:r>
            <a:endParaRPr lang="en-IN" dirty="0"/>
          </a:p>
          <a:p>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8</a:t>
            </a:fld>
            <a:endParaRPr lang="en-US"/>
          </a:p>
        </p:txBody>
      </p:sp>
    </p:spTree>
    <p:extLst>
      <p:ext uri="{BB962C8B-B14F-4D97-AF65-F5344CB8AC3E}">
        <p14:creationId xmlns:p14="http://schemas.microsoft.com/office/powerpoint/2010/main" val="3933169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10</a:t>
            </a:fld>
            <a:endParaRPr lang="en-US"/>
          </a:p>
        </p:txBody>
      </p:sp>
    </p:spTree>
    <p:extLst>
      <p:ext uri="{BB962C8B-B14F-4D97-AF65-F5344CB8AC3E}">
        <p14:creationId xmlns:p14="http://schemas.microsoft.com/office/powerpoint/2010/main" val="3622362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23</a:t>
            </a:fld>
            <a:endParaRPr lang="en-US"/>
          </a:p>
        </p:txBody>
      </p:sp>
    </p:spTree>
    <p:extLst>
      <p:ext uri="{BB962C8B-B14F-4D97-AF65-F5344CB8AC3E}">
        <p14:creationId xmlns:p14="http://schemas.microsoft.com/office/powerpoint/2010/main" val="3083545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30</a:t>
            </a:fld>
            <a:endParaRPr lang="en-US"/>
          </a:p>
        </p:txBody>
      </p:sp>
    </p:spTree>
    <p:extLst>
      <p:ext uri="{BB962C8B-B14F-4D97-AF65-F5344CB8AC3E}">
        <p14:creationId xmlns:p14="http://schemas.microsoft.com/office/powerpoint/2010/main" val="2886994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is a good practice to understand the data first and try to gather as many insights from it. EDA is all about making sense of data in hand, before getting them dirty with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actually no shortcuts for data exploration. If you are in a state of mind, that machine learning can sail you away from every data storm, trust me, it won’t. After some point of time, you’ll realize that you are struggling at improving model’s accuracy. In such situation, only data exploration techniques will come to your rescue.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 can confidently say this, because I’ve been through such situations, a lot. To top all of that Recruiters love EDA </a:t>
            </a:r>
            <a:r>
              <a:rPr lang="en-US" sz="1200" b="0" i="0" kern="1200" dirty="0">
                <a:solidFill>
                  <a:schemeClr val="tx1"/>
                </a:solidFill>
                <a:effectLst/>
                <a:latin typeface="+mn-lt"/>
                <a:ea typeface="+mn-ea"/>
                <a:cs typeface="+mn-cs"/>
                <a:sym typeface="Wingdings" panose="05000000000000000000" pitchFamily="2" charset="2"/>
              </a:rPr>
              <a:t></a:t>
            </a:r>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37</a:t>
            </a:fld>
            <a:endParaRPr lang="en-US"/>
          </a:p>
        </p:txBody>
      </p:sp>
    </p:spTree>
    <p:extLst>
      <p:ext uri="{BB962C8B-B14F-4D97-AF65-F5344CB8AC3E}">
        <p14:creationId xmlns:p14="http://schemas.microsoft.com/office/powerpoint/2010/main" val="2826106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leftmost graph shows no definite pattern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constant variance among the </a:t>
            </a:r>
            <a:r>
              <a:rPr lang="en-US" sz="1200" b="0" i="0" kern="1200" dirty="0" err="1">
                <a:solidFill>
                  <a:schemeClr val="tx1"/>
                </a:solidFill>
                <a:effectLst/>
                <a:latin typeface="+mn-lt"/>
                <a:ea typeface="+mn-ea"/>
                <a:cs typeface="+mn-cs"/>
              </a:rPr>
              <a:t>residuals,the</a:t>
            </a:r>
            <a:r>
              <a:rPr lang="en-US" sz="1200" b="0" i="0" kern="1200" dirty="0">
                <a:solidFill>
                  <a:schemeClr val="tx1"/>
                </a:solidFill>
                <a:effectLst/>
                <a:latin typeface="+mn-lt"/>
                <a:ea typeface="+mn-ea"/>
                <a:cs typeface="+mn-cs"/>
              </a:rPr>
              <a:t> middle graph shows a specific pattern where the error increases and then decreases with the predicted values violating the constant variance rule and the rightmost graph also exhibits a specific pattern where the error decreases with the predicted values depicting heteroscedasticity</a:t>
            </a:r>
            <a:endParaRPr lang="en-US" dirty="0"/>
          </a:p>
        </p:txBody>
      </p:sp>
      <p:sp>
        <p:nvSpPr>
          <p:cNvPr id="4" name="Slide Number Placeholder 3"/>
          <p:cNvSpPr>
            <a:spLocks noGrp="1"/>
          </p:cNvSpPr>
          <p:nvPr>
            <p:ph type="sldNum" sz="quarter" idx="10"/>
          </p:nvPr>
        </p:nvSpPr>
        <p:spPr/>
        <p:txBody>
          <a:bodyPr/>
          <a:lstStyle/>
          <a:p>
            <a:fld id="{6791505C-62D6-AB42-AEF7-53FE9E8A8B2F}" type="slidenum">
              <a:rPr lang="en-US" smtClean="0"/>
              <a:t>53</a:t>
            </a:fld>
            <a:endParaRPr lang="en-US"/>
          </a:p>
        </p:txBody>
      </p:sp>
    </p:spTree>
    <p:extLst>
      <p:ext uri="{BB962C8B-B14F-4D97-AF65-F5344CB8AC3E}">
        <p14:creationId xmlns:p14="http://schemas.microsoft.com/office/powerpoint/2010/main" val="653247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However, a less widely known fact is that, as sample sizes increase, the normality assumption for the residuals is not needed. More precisely, if we consider repeated sampling from our population, for large sample sizes, the distribution (across repeated samples) of the ordinary least squares estimates of the regression coefficients follow a normal distribution. As a consequence, for moderate to large sample sizes, non-normality of residuals should not adversely affect the usual inferential procedures. This result is a consequence of an extremely important result in statistics, known as the central limit theorem.</a:t>
            </a:r>
            <a:endParaRPr lang="en-US" dirty="0"/>
          </a:p>
        </p:txBody>
      </p:sp>
      <p:sp>
        <p:nvSpPr>
          <p:cNvPr id="4" name="Slide Number Placeholder 3"/>
          <p:cNvSpPr>
            <a:spLocks noGrp="1"/>
          </p:cNvSpPr>
          <p:nvPr>
            <p:ph type="sldNum" sz="quarter" idx="10"/>
          </p:nvPr>
        </p:nvSpPr>
        <p:spPr/>
        <p:txBody>
          <a:bodyPr/>
          <a:lstStyle/>
          <a:p>
            <a:fld id="{6791505C-62D6-AB42-AEF7-53FE9E8A8B2F}" type="slidenum">
              <a:rPr lang="en-US" smtClean="0"/>
              <a:t>54</a:t>
            </a:fld>
            <a:endParaRPr lang="en-US"/>
          </a:p>
        </p:txBody>
      </p:sp>
    </p:spTree>
    <p:extLst>
      <p:ext uri="{BB962C8B-B14F-4D97-AF65-F5344CB8AC3E}">
        <p14:creationId xmlns:p14="http://schemas.microsoft.com/office/powerpoint/2010/main" val="42195704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chart" Target="../charts/chart4.xml"/><Relationship Id="rId4" Type="http://schemas.openxmlformats.org/officeDocument/2006/relationships/chart" Target="../charts/chart3.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chart" Target="../charts/chart5.xml"/><Relationship Id="rId1" Type="http://schemas.openxmlformats.org/officeDocument/2006/relationships/slideMaster" Target="../slideMasters/slideMaster1.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hart" Target="../charts/chart11.xml"/><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chart" Target="../charts/chart1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4.png"/><Relationship Id="rId4" Type="http://schemas.openxmlformats.org/officeDocument/2006/relationships/image" Target="../media/image22.png"/><Relationship Id="rId9" Type="http://schemas.openxmlformats.org/officeDocument/2006/relationships/image" Target="../media/image27.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663921" y="4653887"/>
            <a:ext cx="2057400" cy="273844"/>
          </a:xfrm>
        </p:spPr>
        <p:txBody>
          <a:bodyPr/>
          <a:lstStyle>
            <a:lvl1pPr>
              <a:defRPr>
                <a:solidFill>
                  <a:srgbClr val="E72D40"/>
                </a:solidFill>
              </a:defRPr>
            </a:lvl1pPr>
          </a:lstStyle>
          <a:p>
            <a:fld id="{C65558FE-7BAE-4F41-B1DE-C9E081343886}" type="datetime1">
              <a:rPr lang="en-IN" smtClean="0"/>
              <a:t>24-10-2020</a:t>
            </a:fld>
            <a:endParaRPr lang="en-IN" dirty="0"/>
          </a:p>
        </p:txBody>
      </p:sp>
      <p:sp>
        <p:nvSpPr>
          <p:cNvPr id="6" name="Slide Number Placeholder 5"/>
          <p:cNvSpPr>
            <a:spLocks noGrp="1"/>
          </p:cNvSpPr>
          <p:nvPr>
            <p:ph type="sldNum" sz="quarter" idx="12"/>
          </p:nvPr>
        </p:nvSpPr>
        <p:spPr>
          <a:xfrm>
            <a:off x="6616976" y="4012406"/>
            <a:ext cx="2057400" cy="273844"/>
          </a:xfrm>
        </p:spPr>
        <p:txBody>
          <a:bodyPr/>
          <a:lstStyle>
            <a:lvl1pPr>
              <a:defRPr>
                <a:solidFill>
                  <a:srgbClr val="E72D40"/>
                </a:solidFill>
              </a:defRPr>
            </a:lvl1pPr>
          </a:lstStyle>
          <a:p>
            <a:fld id="{273EEA2F-D825-49D3-9C25-497F06EFD3F7}" type="slidenum">
              <a:rPr lang="en-IN" smtClean="0"/>
              <a:pPr/>
              <a:t>‹#›</a:t>
            </a:fld>
            <a:endParaRPr lang="en-IN" dirty="0"/>
          </a:p>
        </p:txBody>
      </p:sp>
      <p:sp>
        <p:nvSpPr>
          <p:cNvPr id="7" name="Rectangle 6">
            <a:extLst>
              <a:ext uri="{FF2B5EF4-FFF2-40B4-BE49-F238E27FC236}">
                <a16:creationId xmlns:a16="http://schemas.microsoft.com/office/drawing/2014/main" id="{2FA6BFC7-D5F1-408F-A79B-F51DF7A156FC}"/>
              </a:ext>
            </a:extLst>
          </p:cNvPr>
          <p:cNvSpPr/>
          <p:nvPr userDrawn="1"/>
        </p:nvSpPr>
        <p:spPr>
          <a:xfrm>
            <a:off x="0" y="0"/>
            <a:ext cx="9144000" cy="4653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8" name="Picture 7">
            <a:extLst>
              <a:ext uri="{FF2B5EF4-FFF2-40B4-BE49-F238E27FC236}">
                <a16:creationId xmlns:a16="http://schemas.microsoft.com/office/drawing/2014/main" id="{F0BCB513-97E7-4376-B0F7-C82E10180F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3922" y="571887"/>
            <a:ext cx="2057400" cy="548993"/>
          </a:xfrm>
          <a:prstGeom prst="rect">
            <a:avLst/>
          </a:prstGeom>
        </p:spPr>
      </p:pic>
    </p:spTree>
    <p:extLst>
      <p:ext uri="{BB962C8B-B14F-4D97-AF65-F5344CB8AC3E}">
        <p14:creationId xmlns:p14="http://schemas.microsoft.com/office/powerpoint/2010/main" val="2223680965"/>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Imeline Infograp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C546BFA6-7020-A842-AFE3-43A763B8DE0A}" type="datetime1">
              <a:rPr lang="en-IN" smtClean="0"/>
              <a:t>24-10-2020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53" name="Picture 52">
            <a:extLst>
              <a:ext uri="{FF2B5EF4-FFF2-40B4-BE49-F238E27FC236}">
                <a16:creationId xmlns:a16="http://schemas.microsoft.com/office/drawing/2014/main" id="{55483582-940A-481A-933F-C6D131CC96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69" name="Text Placeholder 8">
            <a:extLst>
              <a:ext uri="{FF2B5EF4-FFF2-40B4-BE49-F238E27FC236}">
                <a16:creationId xmlns:a16="http://schemas.microsoft.com/office/drawing/2014/main" id="{3F742510-D20E-442D-8AC1-0D13D3D1C74D}"/>
              </a:ext>
            </a:extLst>
          </p:cNvPr>
          <p:cNvSpPr>
            <a:spLocks noGrp="1"/>
          </p:cNvSpPr>
          <p:nvPr>
            <p:ph type="body" sz="quarter" idx="13" hasCustomPrompt="1"/>
          </p:nvPr>
        </p:nvSpPr>
        <p:spPr>
          <a:xfrm>
            <a:off x="991750" y="1746401"/>
            <a:ext cx="740399" cy="249042"/>
          </a:xfrm>
          <a:prstGeom prst="rect">
            <a:avLst/>
          </a:prstGeom>
        </p:spPr>
        <p:txBody>
          <a:bodyPr anchor="ctr"/>
          <a:lstStyle>
            <a:lvl1pPr marL="0" indent="0" algn="l">
              <a:buNone/>
              <a:defRPr sz="2000" b="1">
                <a:solidFill>
                  <a:srgbClr val="DDDDDD"/>
                </a:solidFill>
                <a:latin typeface="Proxima Nova Rg" panose="02000506030000020004" pitchFamily="50" charset="0"/>
              </a:defRPr>
            </a:lvl1pPr>
          </a:lstStyle>
          <a:p>
            <a:pPr lvl="0"/>
            <a:r>
              <a:rPr lang="en-IN" dirty="0"/>
              <a:t>01</a:t>
            </a:r>
          </a:p>
        </p:txBody>
      </p:sp>
      <p:sp>
        <p:nvSpPr>
          <p:cNvPr id="70" name="Text Placeholder 8">
            <a:extLst>
              <a:ext uri="{FF2B5EF4-FFF2-40B4-BE49-F238E27FC236}">
                <a16:creationId xmlns:a16="http://schemas.microsoft.com/office/drawing/2014/main" id="{26AD9D85-FB3E-462E-987E-65C48224F301}"/>
              </a:ext>
            </a:extLst>
          </p:cNvPr>
          <p:cNvSpPr>
            <a:spLocks noGrp="1"/>
          </p:cNvSpPr>
          <p:nvPr>
            <p:ph type="body" sz="quarter" idx="14" hasCustomPrompt="1"/>
          </p:nvPr>
        </p:nvSpPr>
        <p:spPr>
          <a:xfrm>
            <a:off x="991750" y="2056441"/>
            <a:ext cx="1324840" cy="165886"/>
          </a:xfrm>
          <a:prstGeom prst="rect">
            <a:avLst/>
          </a:prstGeom>
        </p:spPr>
        <p:txBody>
          <a:bodyPr anchor="ctr"/>
          <a:lstStyle>
            <a:lvl1pPr marL="0" indent="0" algn="l">
              <a:buNone/>
              <a:defRPr sz="1100" b="1">
                <a:solidFill>
                  <a:srgbClr val="DDDDDD"/>
                </a:solidFill>
                <a:latin typeface="Proxima Nova Rg" panose="02000506030000020004" pitchFamily="50" charset="0"/>
              </a:defRPr>
            </a:lvl1pPr>
          </a:lstStyle>
          <a:p>
            <a:pPr lvl="0"/>
            <a:r>
              <a:rPr lang="en-IN" dirty="0"/>
              <a:t>Click to add text</a:t>
            </a:r>
          </a:p>
        </p:txBody>
      </p:sp>
      <p:sp>
        <p:nvSpPr>
          <p:cNvPr id="73" name="Text Placeholder 8">
            <a:extLst>
              <a:ext uri="{FF2B5EF4-FFF2-40B4-BE49-F238E27FC236}">
                <a16:creationId xmlns:a16="http://schemas.microsoft.com/office/drawing/2014/main" id="{1A6511F1-333C-4B23-8BCA-B86B841279C6}"/>
              </a:ext>
            </a:extLst>
          </p:cNvPr>
          <p:cNvSpPr>
            <a:spLocks noGrp="1"/>
          </p:cNvSpPr>
          <p:nvPr>
            <p:ph type="body" sz="quarter" idx="15" hasCustomPrompt="1"/>
          </p:nvPr>
        </p:nvSpPr>
        <p:spPr>
          <a:xfrm>
            <a:off x="991750"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2" name="Text Placeholder 8">
            <a:extLst>
              <a:ext uri="{FF2B5EF4-FFF2-40B4-BE49-F238E27FC236}">
                <a16:creationId xmlns:a16="http://schemas.microsoft.com/office/drawing/2014/main" id="{0DDA4ED5-8612-4FA4-99F8-749D0BA7F3A3}"/>
              </a:ext>
            </a:extLst>
          </p:cNvPr>
          <p:cNvSpPr>
            <a:spLocks noGrp="1"/>
          </p:cNvSpPr>
          <p:nvPr>
            <p:ph type="body" sz="quarter" idx="16" hasCustomPrompt="1"/>
          </p:nvPr>
        </p:nvSpPr>
        <p:spPr>
          <a:xfrm>
            <a:off x="2440487"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02</a:t>
            </a:r>
          </a:p>
        </p:txBody>
      </p:sp>
      <p:sp>
        <p:nvSpPr>
          <p:cNvPr id="83" name="Text Placeholder 8">
            <a:extLst>
              <a:ext uri="{FF2B5EF4-FFF2-40B4-BE49-F238E27FC236}">
                <a16:creationId xmlns:a16="http://schemas.microsoft.com/office/drawing/2014/main" id="{15204162-2F4C-40DD-A64B-0D8DC99736EA}"/>
              </a:ext>
            </a:extLst>
          </p:cNvPr>
          <p:cNvSpPr>
            <a:spLocks noGrp="1"/>
          </p:cNvSpPr>
          <p:nvPr>
            <p:ph type="body" sz="quarter" idx="17" hasCustomPrompt="1"/>
          </p:nvPr>
        </p:nvSpPr>
        <p:spPr>
          <a:xfrm>
            <a:off x="2440487"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87" name="Text Placeholder 8">
            <a:extLst>
              <a:ext uri="{FF2B5EF4-FFF2-40B4-BE49-F238E27FC236}">
                <a16:creationId xmlns:a16="http://schemas.microsoft.com/office/drawing/2014/main" id="{FA1DB162-A60E-4618-8561-C16A1435CA07}"/>
              </a:ext>
            </a:extLst>
          </p:cNvPr>
          <p:cNvSpPr>
            <a:spLocks noGrp="1"/>
          </p:cNvSpPr>
          <p:nvPr>
            <p:ph type="body" sz="quarter" idx="18" hasCustomPrompt="1"/>
          </p:nvPr>
        </p:nvSpPr>
        <p:spPr>
          <a:xfrm>
            <a:off x="244048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8" name="Text Placeholder 8">
            <a:extLst>
              <a:ext uri="{FF2B5EF4-FFF2-40B4-BE49-F238E27FC236}">
                <a16:creationId xmlns:a16="http://schemas.microsoft.com/office/drawing/2014/main" id="{D40BE60F-F697-4211-B44A-1A967B778A01}"/>
              </a:ext>
            </a:extLst>
          </p:cNvPr>
          <p:cNvSpPr>
            <a:spLocks noGrp="1"/>
          </p:cNvSpPr>
          <p:nvPr>
            <p:ph type="body" sz="quarter" idx="19" hasCustomPrompt="1"/>
          </p:nvPr>
        </p:nvSpPr>
        <p:spPr>
          <a:xfrm>
            <a:off x="3892297" y="1746401"/>
            <a:ext cx="740399" cy="249042"/>
          </a:xfrm>
          <a:prstGeom prst="rect">
            <a:avLst/>
          </a:prstGeom>
        </p:spPr>
        <p:txBody>
          <a:bodyPr anchor="ctr"/>
          <a:lstStyle>
            <a:lvl1pPr marL="0" indent="0" algn="l">
              <a:buNone/>
              <a:defRPr sz="2000" b="1">
                <a:solidFill>
                  <a:schemeClr val="tx1"/>
                </a:solidFill>
                <a:latin typeface="Proxima Nova Rg" panose="02000506030000020004" pitchFamily="50" charset="0"/>
              </a:defRPr>
            </a:lvl1pPr>
          </a:lstStyle>
          <a:p>
            <a:pPr lvl="0"/>
            <a:r>
              <a:rPr lang="en-IN" dirty="0"/>
              <a:t>03</a:t>
            </a:r>
          </a:p>
        </p:txBody>
      </p:sp>
      <p:sp>
        <p:nvSpPr>
          <p:cNvPr id="89" name="Text Placeholder 8">
            <a:extLst>
              <a:ext uri="{FF2B5EF4-FFF2-40B4-BE49-F238E27FC236}">
                <a16:creationId xmlns:a16="http://schemas.microsoft.com/office/drawing/2014/main" id="{F8F51522-F0EB-4350-97F8-9839C634496D}"/>
              </a:ext>
            </a:extLst>
          </p:cNvPr>
          <p:cNvSpPr>
            <a:spLocks noGrp="1"/>
          </p:cNvSpPr>
          <p:nvPr>
            <p:ph type="body" sz="quarter" idx="20" hasCustomPrompt="1"/>
          </p:nvPr>
        </p:nvSpPr>
        <p:spPr>
          <a:xfrm>
            <a:off x="3892297" y="2056441"/>
            <a:ext cx="1324840" cy="165886"/>
          </a:xfrm>
          <a:prstGeom prst="rect">
            <a:avLst/>
          </a:prstGeom>
        </p:spPr>
        <p:txBody>
          <a:bodyPr anchor="ctr"/>
          <a:lstStyle>
            <a:lvl1pPr marL="0" indent="0" algn="l">
              <a:buNone/>
              <a:defRPr sz="1100" b="1">
                <a:solidFill>
                  <a:schemeClr val="tx1"/>
                </a:solidFill>
                <a:latin typeface="Proxima Nova Rg" panose="02000506030000020004" pitchFamily="50" charset="0"/>
              </a:defRPr>
            </a:lvl1pPr>
          </a:lstStyle>
          <a:p>
            <a:pPr lvl="0"/>
            <a:r>
              <a:rPr lang="en-IN" dirty="0"/>
              <a:t>Click to add text</a:t>
            </a:r>
          </a:p>
        </p:txBody>
      </p:sp>
      <p:sp>
        <p:nvSpPr>
          <p:cNvPr id="90" name="Text Placeholder 8">
            <a:extLst>
              <a:ext uri="{FF2B5EF4-FFF2-40B4-BE49-F238E27FC236}">
                <a16:creationId xmlns:a16="http://schemas.microsoft.com/office/drawing/2014/main" id="{72201633-C2F4-4C61-961D-08C5FE50D669}"/>
              </a:ext>
            </a:extLst>
          </p:cNvPr>
          <p:cNvSpPr>
            <a:spLocks noGrp="1"/>
          </p:cNvSpPr>
          <p:nvPr>
            <p:ph type="body" sz="quarter" idx="21" hasCustomPrompt="1"/>
          </p:nvPr>
        </p:nvSpPr>
        <p:spPr>
          <a:xfrm>
            <a:off x="389229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1" name="Text Placeholder 8">
            <a:extLst>
              <a:ext uri="{FF2B5EF4-FFF2-40B4-BE49-F238E27FC236}">
                <a16:creationId xmlns:a16="http://schemas.microsoft.com/office/drawing/2014/main" id="{A9F5B501-BB61-457C-9B6D-E57B62AECD54}"/>
              </a:ext>
            </a:extLst>
          </p:cNvPr>
          <p:cNvSpPr>
            <a:spLocks noGrp="1"/>
          </p:cNvSpPr>
          <p:nvPr>
            <p:ph type="body" sz="quarter" idx="22" hasCustomPrompt="1"/>
          </p:nvPr>
        </p:nvSpPr>
        <p:spPr>
          <a:xfrm>
            <a:off x="5326899" y="1746401"/>
            <a:ext cx="740399" cy="249042"/>
          </a:xfrm>
          <a:prstGeom prst="rect">
            <a:avLst/>
          </a:prstGeom>
        </p:spPr>
        <p:txBody>
          <a:bodyPr anchor="ctr"/>
          <a:lstStyle>
            <a:lvl1pPr marL="0" indent="0" algn="l">
              <a:buNone/>
              <a:defRPr sz="2000" b="1">
                <a:solidFill>
                  <a:srgbClr val="CCCCCC"/>
                </a:solidFill>
                <a:latin typeface="Proxima Nova Rg" panose="02000506030000020004" pitchFamily="50" charset="0"/>
              </a:defRPr>
            </a:lvl1pPr>
          </a:lstStyle>
          <a:p>
            <a:pPr lvl="0"/>
            <a:r>
              <a:rPr lang="en-IN" dirty="0"/>
              <a:t>04</a:t>
            </a:r>
          </a:p>
        </p:txBody>
      </p:sp>
      <p:sp>
        <p:nvSpPr>
          <p:cNvPr id="92" name="Text Placeholder 8">
            <a:extLst>
              <a:ext uri="{FF2B5EF4-FFF2-40B4-BE49-F238E27FC236}">
                <a16:creationId xmlns:a16="http://schemas.microsoft.com/office/drawing/2014/main" id="{5B29D73F-4CCA-4783-8947-96309D788353}"/>
              </a:ext>
            </a:extLst>
          </p:cNvPr>
          <p:cNvSpPr>
            <a:spLocks noGrp="1"/>
          </p:cNvSpPr>
          <p:nvPr>
            <p:ph type="body" sz="quarter" idx="23" hasCustomPrompt="1"/>
          </p:nvPr>
        </p:nvSpPr>
        <p:spPr>
          <a:xfrm>
            <a:off x="5326899" y="2056441"/>
            <a:ext cx="1324840" cy="165886"/>
          </a:xfrm>
          <a:prstGeom prst="rect">
            <a:avLst/>
          </a:prstGeom>
        </p:spPr>
        <p:txBody>
          <a:bodyPr anchor="ctr"/>
          <a:lstStyle>
            <a:lvl1pPr marL="0" indent="0" algn="l">
              <a:buNone/>
              <a:defRPr sz="1100" b="1">
                <a:solidFill>
                  <a:srgbClr val="CCCCCC"/>
                </a:solidFill>
                <a:latin typeface="Proxima Nova Rg" panose="02000506030000020004" pitchFamily="50" charset="0"/>
              </a:defRPr>
            </a:lvl1pPr>
          </a:lstStyle>
          <a:p>
            <a:pPr lvl="0"/>
            <a:r>
              <a:rPr lang="en-IN" dirty="0"/>
              <a:t>Click to add text</a:t>
            </a:r>
          </a:p>
        </p:txBody>
      </p:sp>
      <p:sp>
        <p:nvSpPr>
          <p:cNvPr id="93" name="Text Placeholder 8">
            <a:extLst>
              <a:ext uri="{FF2B5EF4-FFF2-40B4-BE49-F238E27FC236}">
                <a16:creationId xmlns:a16="http://schemas.microsoft.com/office/drawing/2014/main" id="{19DFB435-36AD-4A25-AA45-C372BF19E392}"/>
              </a:ext>
            </a:extLst>
          </p:cNvPr>
          <p:cNvSpPr>
            <a:spLocks noGrp="1"/>
          </p:cNvSpPr>
          <p:nvPr>
            <p:ph type="body" sz="quarter" idx="24" hasCustomPrompt="1"/>
          </p:nvPr>
        </p:nvSpPr>
        <p:spPr>
          <a:xfrm>
            <a:off x="5326899"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4" name="Text Placeholder 8">
            <a:extLst>
              <a:ext uri="{FF2B5EF4-FFF2-40B4-BE49-F238E27FC236}">
                <a16:creationId xmlns:a16="http://schemas.microsoft.com/office/drawing/2014/main" id="{661C36B0-6047-47A0-8876-EF95BD82A5C8}"/>
              </a:ext>
            </a:extLst>
          </p:cNvPr>
          <p:cNvSpPr>
            <a:spLocks noGrp="1"/>
          </p:cNvSpPr>
          <p:nvPr>
            <p:ph type="body" sz="quarter" idx="25" hasCustomPrompt="1"/>
          </p:nvPr>
        </p:nvSpPr>
        <p:spPr>
          <a:xfrm>
            <a:off x="6735161"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05</a:t>
            </a:r>
          </a:p>
        </p:txBody>
      </p:sp>
      <p:sp>
        <p:nvSpPr>
          <p:cNvPr id="109" name="Text Placeholder 8">
            <a:extLst>
              <a:ext uri="{FF2B5EF4-FFF2-40B4-BE49-F238E27FC236}">
                <a16:creationId xmlns:a16="http://schemas.microsoft.com/office/drawing/2014/main" id="{BAFF9636-D984-4BBC-929B-16568F631880}"/>
              </a:ext>
            </a:extLst>
          </p:cNvPr>
          <p:cNvSpPr>
            <a:spLocks noGrp="1"/>
          </p:cNvSpPr>
          <p:nvPr>
            <p:ph type="body" sz="quarter" idx="26" hasCustomPrompt="1"/>
          </p:nvPr>
        </p:nvSpPr>
        <p:spPr>
          <a:xfrm>
            <a:off x="6735161"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110" name="Text Placeholder 8">
            <a:extLst>
              <a:ext uri="{FF2B5EF4-FFF2-40B4-BE49-F238E27FC236}">
                <a16:creationId xmlns:a16="http://schemas.microsoft.com/office/drawing/2014/main" id="{24C3FEFD-8CEA-49B4-B49A-8D40D3B5FEAF}"/>
              </a:ext>
            </a:extLst>
          </p:cNvPr>
          <p:cNvSpPr>
            <a:spLocks noGrp="1"/>
          </p:cNvSpPr>
          <p:nvPr>
            <p:ph type="body" sz="quarter" idx="27" hasCustomPrompt="1"/>
          </p:nvPr>
        </p:nvSpPr>
        <p:spPr>
          <a:xfrm>
            <a:off x="6735161"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111" name="Text Placeholder 8">
            <a:extLst>
              <a:ext uri="{FF2B5EF4-FFF2-40B4-BE49-F238E27FC236}">
                <a16:creationId xmlns:a16="http://schemas.microsoft.com/office/drawing/2014/main" id="{056294BB-42A3-47CE-B08C-3985AFA1252A}"/>
              </a:ext>
            </a:extLst>
          </p:cNvPr>
          <p:cNvSpPr>
            <a:spLocks noGrp="1"/>
          </p:cNvSpPr>
          <p:nvPr>
            <p:ph type="body" sz="quarter" idx="28" hasCustomPrompt="1"/>
          </p:nvPr>
        </p:nvSpPr>
        <p:spPr>
          <a:xfrm>
            <a:off x="904066" y="3531649"/>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1</a:t>
            </a:r>
          </a:p>
        </p:txBody>
      </p:sp>
      <p:sp>
        <p:nvSpPr>
          <p:cNvPr id="114" name="Text Placeholder 8">
            <a:extLst>
              <a:ext uri="{FF2B5EF4-FFF2-40B4-BE49-F238E27FC236}">
                <a16:creationId xmlns:a16="http://schemas.microsoft.com/office/drawing/2014/main" id="{4CA25EE7-3AA6-4CF1-9AC9-97DE5CE0BE91}"/>
              </a:ext>
            </a:extLst>
          </p:cNvPr>
          <p:cNvSpPr>
            <a:spLocks noGrp="1"/>
          </p:cNvSpPr>
          <p:nvPr>
            <p:ph type="body" sz="quarter" idx="29" hasCustomPrompt="1"/>
          </p:nvPr>
        </p:nvSpPr>
        <p:spPr>
          <a:xfrm>
            <a:off x="2352802" y="3531649"/>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2</a:t>
            </a:r>
          </a:p>
        </p:txBody>
      </p:sp>
      <p:sp>
        <p:nvSpPr>
          <p:cNvPr id="115" name="Text Placeholder 8">
            <a:extLst>
              <a:ext uri="{FF2B5EF4-FFF2-40B4-BE49-F238E27FC236}">
                <a16:creationId xmlns:a16="http://schemas.microsoft.com/office/drawing/2014/main" id="{9B86D469-ABD0-4367-A92C-FB891117796A}"/>
              </a:ext>
            </a:extLst>
          </p:cNvPr>
          <p:cNvSpPr>
            <a:spLocks noGrp="1"/>
          </p:cNvSpPr>
          <p:nvPr>
            <p:ph type="body" sz="quarter" idx="30" hasCustomPrompt="1"/>
          </p:nvPr>
        </p:nvSpPr>
        <p:spPr>
          <a:xfrm>
            <a:off x="3829621" y="3531648"/>
            <a:ext cx="1352923" cy="349771"/>
          </a:xfrm>
          <a:prstGeom prst="rect">
            <a:avLst/>
          </a:prstGeom>
        </p:spPr>
        <p:txBody>
          <a:bodyPr anchor="ctr"/>
          <a:lstStyle>
            <a:lvl1pPr marL="0" indent="0" algn="l">
              <a:buNone/>
              <a:defRPr sz="1600" b="1">
                <a:solidFill>
                  <a:schemeClr val="tx1"/>
                </a:solidFill>
                <a:latin typeface="Proxima Nova Rg" panose="02000506030000020004" pitchFamily="50" charset="0"/>
              </a:defRPr>
            </a:lvl1pPr>
          </a:lstStyle>
          <a:p>
            <a:pPr lvl="0"/>
            <a:r>
              <a:rPr lang="en-IN" dirty="0"/>
              <a:t>Category 3</a:t>
            </a:r>
          </a:p>
        </p:txBody>
      </p:sp>
      <p:sp>
        <p:nvSpPr>
          <p:cNvPr id="116" name="Text Placeholder 8">
            <a:extLst>
              <a:ext uri="{FF2B5EF4-FFF2-40B4-BE49-F238E27FC236}">
                <a16:creationId xmlns:a16="http://schemas.microsoft.com/office/drawing/2014/main" id="{6C5EB094-EBF1-4B80-AAE7-EDAC4824FE14}"/>
              </a:ext>
            </a:extLst>
          </p:cNvPr>
          <p:cNvSpPr>
            <a:spLocks noGrp="1"/>
          </p:cNvSpPr>
          <p:nvPr>
            <p:ph type="body" sz="quarter" idx="31" hasCustomPrompt="1"/>
          </p:nvPr>
        </p:nvSpPr>
        <p:spPr>
          <a:xfrm>
            <a:off x="5306440" y="3531648"/>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4</a:t>
            </a:r>
          </a:p>
        </p:txBody>
      </p:sp>
      <p:sp>
        <p:nvSpPr>
          <p:cNvPr id="118" name="Text Placeholder 8">
            <a:extLst>
              <a:ext uri="{FF2B5EF4-FFF2-40B4-BE49-F238E27FC236}">
                <a16:creationId xmlns:a16="http://schemas.microsoft.com/office/drawing/2014/main" id="{045CF520-5B24-4C21-BD9C-5EFEB7427B69}"/>
              </a:ext>
            </a:extLst>
          </p:cNvPr>
          <p:cNvSpPr>
            <a:spLocks noGrp="1"/>
          </p:cNvSpPr>
          <p:nvPr>
            <p:ph type="body" sz="quarter" idx="32" hasCustomPrompt="1"/>
          </p:nvPr>
        </p:nvSpPr>
        <p:spPr>
          <a:xfrm>
            <a:off x="6755176" y="3531647"/>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5</a:t>
            </a:r>
          </a:p>
        </p:txBody>
      </p:sp>
      <p:pic>
        <p:nvPicPr>
          <p:cNvPr id="28" name="Picture 27">
            <a:extLst>
              <a:ext uri="{FF2B5EF4-FFF2-40B4-BE49-F238E27FC236}">
                <a16:creationId xmlns:a16="http://schemas.microsoft.com/office/drawing/2014/main" id="{55483582-940A-481A-933F-C6D131CC96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33" name="Rectangle 32">
            <a:extLst>
              <a:ext uri="{FF2B5EF4-FFF2-40B4-BE49-F238E27FC236}">
                <a16:creationId xmlns:a16="http://schemas.microsoft.com/office/drawing/2014/main" id="{A8785690-927D-F34A-BDC7-9FECF1717AF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Title 11">
            <a:extLst>
              <a:ext uri="{FF2B5EF4-FFF2-40B4-BE49-F238E27FC236}">
                <a16:creationId xmlns:a16="http://schemas.microsoft.com/office/drawing/2014/main" id="{67D95071-51BE-2A41-BDB5-586B180A9F80}"/>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6" name="Picture 35">
            <a:extLst>
              <a:ext uri="{FF2B5EF4-FFF2-40B4-BE49-F238E27FC236}">
                <a16:creationId xmlns:a16="http://schemas.microsoft.com/office/drawing/2014/main" id="{B047B829-C5EF-1B46-B43C-4658802D36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02059075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Doughnut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4A60580-2B70-6940-B3F0-E4F8AB7AA3B6}" type="datetime1">
              <a:rPr lang="en-IN" smtClean="0"/>
              <a:t>24-10-2020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5" name="Rectangle 4">
            <a:extLst>
              <a:ext uri="{FF2B5EF4-FFF2-40B4-BE49-F238E27FC236}">
                <a16:creationId xmlns:a16="http://schemas.microsoft.com/office/drawing/2014/main" id="{DB19EC69-1D9D-0B4C-9AE4-2C8D95B645C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9" name="Title 11">
            <a:extLst>
              <a:ext uri="{FF2B5EF4-FFF2-40B4-BE49-F238E27FC236}">
                <a16:creationId xmlns:a16="http://schemas.microsoft.com/office/drawing/2014/main" id="{6AC7079D-55CD-5547-A1B7-6E231289DE3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0" name="Picture 9">
            <a:extLst>
              <a:ext uri="{FF2B5EF4-FFF2-40B4-BE49-F238E27FC236}">
                <a16:creationId xmlns:a16="http://schemas.microsoft.com/office/drawing/2014/main" id="{4D74D05A-508B-324C-B8C7-0C05F391BF4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93320323"/>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Line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FB0970A-5D49-E646-889A-E8EA6023EA9A}" type="datetime1">
              <a:rPr lang="en-IN" smtClean="0"/>
              <a:t>24-10-2020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5" name="Rectangle 14">
            <a:extLst>
              <a:ext uri="{FF2B5EF4-FFF2-40B4-BE49-F238E27FC236}">
                <a16:creationId xmlns:a16="http://schemas.microsoft.com/office/drawing/2014/main" id="{693C855C-51F1-4950-8B74-92750036E153}"/>
              </a:ext>
            </a:extLst>
          </p:cNvPr>
          <p:cNvSpPr/>
          <p:nvPr/>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44" name="Chart 43">
            <a:extLst>
              <a:ext uri="{FF2B5EF4-FFF2-40B4-BE49-F238E27FC236}">
                <a16:creationId xmlns:a16="http://schemas.microsoft.com/office/drawing/2014/main" id="{FF7848F2-CD09-4AEB-9574-52DC26DB959E}"/>
              </a:ext>
            </a:extLst>
          </p:cNvPr>
          <p:cNvGraphicFramePr/>
          <p:nvPr>
            <p:extLst>
              <p:ext uri="{D42A27DB-BD31-4B8C-83A1-F6EECF244321}">
                <p14:modId xmlns:p14="http://schemas.microsoft.com/office/powerpoint/2010/main" val="3094743474"/>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5" name="Chart 44">
            <a:extLst>
              <a:ext uri="{FF2B5EF4-FFF2-40B4-BE49-F238E27FC236}">
                <a16:creationId xmlns:a16="http://schemas.microsoft.com/office/drawing/2014/main" id="{1900AEB5-08DE-4ACC-BEF3-0AF9CF5140F3}"/>
              </a:ext>
            </a:extLst>
          </p:cNvPr>
          <p:cNvGraphicFramePr/>
          <p:nvPr>
            <p:extLst>
              <p:ext uri="{D42A27DB-BD31-4B8C-83A1-F6EECF244321}">
                <p14:modId xmlns:p14="http://schemas.microsoft.com/office/powerpoint/2010/main" val="1969650563"/>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 Placeholder 8">
            <a:extLst>
              <a:ext uri="{FF2B5EF4-FFF2-40B4-BE49-F238E27FC236}">
                <a16:creationId xmlns:a16="http://schemas.microsoft.com/office/drawing/2014/main" id="{9696B8C1-96A7-4499-9EA2-0124BE804574}"/>
              </a:ext>
            </a:extLst>
          </p:cNvPr>
          <p:cNvSpPr>
            <a:spLocks noGrp="1"/>
          </p:cNvSpPr>
          <p:nvPr>
            <p:ph type="body" sz="quarter" idx="15" hasCustomPrompt="1"/>
          </p:nvPr>
        </p:nvSpPr>
        <p:spPr>
          <a:xfrm>
            <a:off x="630238" y="1600199"/>
            <a:ext cx="3182128" cy="3006726"/>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24" name="Text Placeholder 8">
            <a:extLst>
              <a:ext uri="{FF2B5EF4-FFF2-40B4-BE49-F238E27FC236}">
                <a16:creationId xmlns:a16="http://schemas.microsoft.com/office/drawing/2014/main" id="{44A204BF-7B3D-4BAD-8452-C75017088761}"/>
              </a:ext>
            </a:extLst>
          </p:cNvPr>
          <p:cNvSpPr>
            <a:spLocks noGrp="1"/>
          </p:cNvSpPr>
          <p:nvPr>
            <p:ph type="body" sz="quarter" idx="16" hasCustomPrompt="1"/>
          </p:nvPr>
        </p:nvSpPr>
        <p:spPr>
          <a:xfrm>
            <a:off x="5306779" y="3059187"/>
            <a:ext cx="671653" cy="350785"/>
          </a:xfrm>
          <a:prstGeom prst="rect">
            <a:avLst/>
          </a:prstGeom>
        </p:spPr>
        <p:txBody>
          <a:bodyPr anchor="t"/>
          <a:lstStyle>
            <a:lvl1pPr marL="0" indent="0" algn="l">
              <a:buNone/>
              <a:defRPr sz="2000" b="1">
                <a:solidFill>
                  <a:srgbClr val="F6303E"/>
                </a:solidFill>
                <a:latin typeface="Proxima Nova Rg" panose="02000506030000020004" pitchFamily="50" charset="0"/>
              </a:defRPr>
            </a:lvl1pPr>
          </a:lstStyle>
          <a:p>
            <a:pPr lvl="0"/>
            <a:r>
              <a:rPr lang="en-IN" dirty="0"/>
              <a:t>text</a:t>
            </a:r>
          </a:p>
        </p:txBody>
      </p:sp>
      <p:sp>
        <p:nvSpPr>
          <p:cNvPr id="25" name="Text Placeholder 8">
            <a:extLst>
              <a:ext uri="{FF2B5EF4-FFF2-40B4-BE49-F238E27FC236}">
                <a16:creationId xmlns:a16="http://schemas.microsoft.com/office/drawing/2014/main" id="{228FD4BC-869C-4228-9650-35487227AA04}"/>
              </a:ext>
            </a:extLst>
          </p:cNvPr>
          <p:cNvSpPr>
            <a:spLocks noGrp="1"/>
          </p:cNvSpPr>
          <p:nvPr>
            <p:ph type="body" sz="quarter" idx="17" hasCustomPrompt="1"/>
          </p:nvPr>
        </p:nvSpPr>
        <p:spPr>
          <a:xfrm>
            <a:off x="6894111" y="3052728"/>
            <a:ext cx="671653" cy="325087"/>
          </a:xfrm>
          <a:prstGeom prst="rect">
            <a:avLst/>
          </a:prstGeom>
        </p:spPr>
        <p:txBody>
          <a:bodyPr anchor="t"/>
          <a:lstStyle>
            <a:lvl1pPr marL="0" indent="0" algn="l">
              <a:buNone/>
              <a:defRPr sz="2000" b="1">
                <a:solidFill>
                  <a:srgbClr val="CCCCCC"/>
                </a:solidFill>
                <a:latin typeface="Proxima Nova Rg" panose="02000506030000020004" pitchFamily="50" charset="0"/>
              </a:defRPr>
            </a:lvl1pPr>
          </a:lstStyle>
          <a:p>
            <a:pPr lvl="0"/>
            <a:r>
              <a:rPr lang="en-IN" dirty="0"/>
              <a:t>text</a:t>
            </a:r>
          </a:p>
        </p:txBody>
      </p:sp>
      <p:sp>
        <p:nvSpPr>
          <p:cNvPr id="27" name="Text Placeholder 8">
            <a:extLst>
              <a:ext uri="{FF2B5EF4-FFF2-40B4-BE49-F238E27FC236}">
                <a16:creationId xmlns:a16="http://schemas.microsoft.com/office/drawing/2014/main" id="{DAD07786-00E2-42E3-B1C2-67206A010E5F}"/>
              </a:ext>
            </a:extLst>
          </p:cNvPr>
          <p:cNvSpPr>
            <a:spLocks noGrp="1"/>
          </p:cNvSpPr>
          <p:nvPr>
            <p:ph type="body" sz="quarter" idx="18" hasCustomPrompt="1"/>
          </p:nvPr>
        </p:nvSpPr>
        <p:spPr>
          <a:xfrm>
            <a:off x="5306778"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29" name="Text Placeholder 8">
            <a:extLst>
              <a:ext uri="{FF2B5EF4-FFF2-40B4-BE49-F238E27FC236}">
                <a16:creationId xmlns:a16="http://schemas.microsoft.com/office/drawing/2014/main" id="{945F5F89-A906-431D-9648-FC1275655092}"/>
              </a:ext>
            </a:extLst>
          </p:cNvPr>
          <p:cNvSpPr>
            <a:spLocks noGrp="1"/>
          </p:cNvSpPr>
          <p:nvPr>
            <p:ph type="body" sz="quarter" idx="19" hasCustomPrompt="1"/>
          </p:nvPr>
        </p:nvSpPr>
        <p:spPr>
          <a:xfrm>
            <a:off x="5299344" y="3813792"/>
            <a:ext cx="1077979" cy="799143"/>
          </a:xfrm>
          <a:prstGeom prst="rect">
            <a:avLst/>
          </a:prstGeom>
        </p:spPr>
        <p:txBody>
          <a:bodyPr anchor="t"/>
          <a:lstStyle>
            <a:lvl1pPr marL="0" indent="0" algn="l">
              <a:buNone/>
              <a:defRPr lang="en-IN" sz="1050" b="0" kern="1200" dirty="0">
                <a:solidFill>
                  <a:schemeClr val="tx1"/>
                </a:solidFill>
                <a:latin typeface="Proxima Nova Rg" panose="02000506030000020004" pitchFamily="50" charset="0"/>
                <a:ea typeface="+mn-ea"/>
                <a:cs typeface="+mn-cs"/>
              </a:defRPr>
            </a:lvl1pPr>
          </a:lstStyle>
          <a:p>
            <a:pPr lvl="0"/>
            <a:r>
              <a:rPr lang="en-IN" dirty="0"/>
              <a:t>text</a:t>
            </a:r>
          </a:p>
        </p:txBody>
      </p:sp>
      <p:sp>
        <p:nvSpPr>
          <p:cNvPr id="30" name="Text Placeholder 8">
            <a:extLst>
              <a:ext uri="{FF2B5EF4-FFF2-40B4-BE49-F238E27FC236}">
                <a16:creationId xmlns:a16="http://schemas.microsoft.com/office/drawing/2014/main" id="{79D2914B-8781-42FD-AA7E-737FB7171171}"/>
              </a:ext>
            </a:extLst>
          </p:cNvPr>
          <p:cNvSpPr>
            <a:spLocks noGrp="1"/>
          </p:cNvSpPr>
          <p:nvPr>
            <p:ph type="body" sz="quarter" idx="20" hasCustomPrompt="1"/>
          </p:nvPr>
        </p:nvSpPr>
        <p:spPr>
          <a:xfrm>
            <a:off x="6890089"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31" name="Text Placeholder 8">
            <a:extLst>
              <a:ext uri="{FF2B5EF4-FFF2-40B4-BE49-F238E27FC236}">
                <a16:creationId xmlns:a16="http://schemas.microsoft.com/office/drawing/2014/main" id="{05F26D4A-BDA5-4C23-811C-C2F526CD3E98}"/>
              </a:ext>
            </a:extLst>
          </p:cNvPr>
          <p:cNvSpPr>
            <a:spLocks noGrp="1"/>
          </p:cNvSpPr>
          <p:nvPr>
            <p:ph type="body" sz="quarter" idx="21" hasCustomPrompt="1"/>
          </p:nvPr>
        </p:nvSpPr>
        <p:spPr>
          <a:xfrm>
            <a:off x="6882655" y="3813792"/>
            <a:ext cx="1077979" cy="799143"/>
          </a:xfrm>
          <a:prstGeom prst="rect">
            <a:avLst/>
          </a:prstGeom>
        </p:spPr>
        <p:txBody>
          <a:bodyPr anchor="t"/>
          <a:lstStyle>
            <a:lvl1pPr marL="0" indent="0" algn="l">
              <a:buNone/>
              <a:defRPr sz="1050" b="0">
                <a:solidFill>
                  <a:schemeClr val="tx1"/>
                </a:solidFill>
                <a:latin typeface="Proxima Nova Rg" panose="02000506030000020004" pitchFamily="50" charset="0"/>
              </a:defRPr>
            </a:lvl1pPr>
          </a:lstStyle>
          <a:p>
            <a:pPr lvl="0"/>
            <a:r>
              <a:rPr lang="en-IN" dirty="0"/>
              <a:t>text</a:t>
            </a:r>
          </a:p>
        </p:txBody>
      </p:sp>
      <p:sp>
        <p:nvSpPr>
          <p:cNvPr id="3" name="Chart Placeholder 2"/>
          <p:cNvSpPr>
            <a:spLocks noGrp="1"/>
          </p:cNvSpPr>
          <p:nvPr>
            <p:ph type="chart" sz="quarter" idx="22" hasCustomPrompt="1"/>
          </p:nvPr>
        </p:nvSpPr>
        <p:spPr>
          <a:xfrm>
            <a:off x="5295900" y="1600200"/>
            <a:ext cx="3225800" cy="1333500"/>
          </a:xfrm>
          <a:prstGeom prst="rect">
            <a:avLst/>
          </a:prstGeom>
        </p:spPr>
        <p:txBody>
          <a:bodyPr/>
          <a:lstStyle>
            <a:lvl1pPr marL="0" indent="0">
              <a:buNone/>
              <a:defRPr sz="900" baseline="0">
                <a:latin typeface="Proxima Nova Rg" pitchFamily="50" charset="0"/>
              </a:defRPr>
            </a:lvl1pPr>
          </a:lstStyle>
          <a:p>
            <a:r>
              <a:rPr lang="en-IN" dirty="0"/>
              <a:t>Click to add chart</a:t>
            </a:r>
          </a:p>
        </p:txBody>
      </p:sp>
      <p:sp>
        <p:nvSpPr>
          <p:cNvPr id="17" name="Rectangle 16">
            <a:extLst>
              <a:ext uri="{FF2B5EF4-FFF2-40B4-BE49-F238E27FC236}">
                <a16:creationId xmlns:a16="http://schemas.microsoft.com/office/drawing/2014/main" id="{693C855C-51F1-4950-8B74-92750036E153}"/>
              </a:ext>
            </a:extLst>
          </p:cNvPr>
          <p:cNvSpPr/>
          <p:nvPr userDrawn="1"/>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18" name="Chart 17">
            <a:extLst>
              <a:ext uri="{FF2B5EF4-FFF2-40B4-BE49-F238E27FC236}">
                <a16:creationId xmlns:a16="http://schemas.microsoft.com/office/drawing/2014/main" id="{FF7848F2-CD09-4AEB-9574-52DC26DB959E}"/>
              </a:ext>
            </a:extLst>
          </p:cNvPr>
          <p:cNvGraphicFramePr/>
          <p:nvPr userDrawn="1">
            <p:extLst>
              <p:ext uri="{D42A27DB-BD31-4B8C-83A1-F6EECF244321}">
                <p14:modId xmlns:p14="http://schemas.microsoft.com/office/powerpoint/2010/main" val="289252790"/>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1900AEB5-08DE-4ACC-BEF3-0AF9CF5140F3}"/>
              </a:ext>
            </a:extLst>
          </p:cNvPr>
          <p:cNvGraphicFramePr/>
          <p:nvPr userDrawn="1">
            <p:extLst>
              <p:ext uri="{D42A27DB-BD31-4B8C-83A1-F6EECF244321}">
                <p14:modId xmlns:p14="http://schemas.microsoft.com/office/powerpoint/2010/main" val="816527579"/>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5"/>
          </a:graphicData>
        </a:graphic>
      </p:graphicFrame>
      <p:sp>
        <p:nvSpPr>
          <p:cNvPr id="20" name="Rectangle 19">
            <a:extLst>
              <a:ext uri="{FF2B5EF4-FFF2-40B4-BE49-F238E27FC236}">
                <a16:creationId xmlns:a16="http://schemas.microsoft.com/office/drawing/2014/main" id="{83685A8D-9C1D-8F4D-B517-50A6ADFE2DC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Title 11">
            <a:extLst>
              <a:ext uri="{FF2B5EF4-FFF2-40B4-BE49-F238E27FC236}">
                <a16:creationId xmlns:a16="http://schemas.microsoft.com/office/drawing/2014/main" id="{6AD9A0F9-9A66-7648-8968-789E2E9F90E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6" name="Picture 25">
            <a:extLst>
              <a:ext uri="{FF2B5EF4-FFF2-40B4-BE49-F238E27FC236}">
                <a16:creationId xmlns:a16="http://schemas.microsoft.com/office/drawing/2014/main" id="{AED77A25-4444-4045-8D26-55D705A7641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38233423"/>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1008" userDrawn="1">
          <p15:clr>
            <a:srgbClr val="FBAE40"/>
          </p15:clr>
        </p15:guide>
        <p15:guide id="7" orient="horz" pos="2754" userDrawn="1">
          <p15:clr>
            <a:srgbClr val="FBAE40"/>
          </p15:clr>
        </p15:guide>
        <p15:guide id="8" pos="240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Doughnut Chart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60F6970B-5F9F-1C49-823B-784ECC0F8F74}" type="datetime1">
              <a:rPr lang="en-IN" smtClean="0"/>
              <a:t>24-10-2020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9" name="Chart 8">
            <a:extLst>
              <a:ext uri="{FF2B5EF4-FFF2-40B4-BE49-F238E27FC236}">
                <a16:creationId xmlns:a16="http://schemas.microsoft.com/office/drawing/2014/main" id="{DD9785AA-43BB-4A88-B6A0-503B710C742A}"/>
              </a:ext>
            </a:extLst>
          </p:cNvPr>
          <p:cNvGraphicFramePr/>
          <p:nvPr>
            <p:extLst>
              <p:ext uri="{D42A27DB-BD31-4B8C-83A1-F6EECF244321}">
                <p14:modId xmlns:p14="http://schemas.microsoft.com/office/powerpoint/2010/main" val="1072772305"/>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F71E640A-9A51-4244-ADA6-E0903F44DD4E}"/>
              </a:ext>
            </a:extLst>
          </p:cNvPr>
          <p:cNvGraphicFramePr/>
          <p:nvPr>
            <p:extLst>
              <p:ext uri="{D42A27DB-BD31-4B8C-83A1-F6EECF244321}">
                <p14:modId xmlns:p14="http://schemas.microsoft.com/office/powerpoint/2010/main" val="363773295"/>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65083BD8-C120-49E5-81AF-1F59A747EFD1}"/>
              </a:ext>
            </a:extLst>
          </p:cNvPr>
          <p:cNvGraphicFramePr/>
          <p:nvPr>
            <p:extLst>
              <p:ext uri="{D42A27DB-BD31-4B8C-83A1-F6EECF244321}">
                <p14:modId xmlns:p14="http://schemas.microsoft.com/office/powerpoint/2010/main" val="1208722481"/>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 Placeholder 8">
            <a:extLst>
              <a:ext uri="{FF2B5EF4-FFF2-40B4-BE49-F238E27FC236}">
                <a16:creationId xmlns:a16="http://schemas.microsoft.com/office/drawing/2014/main" id="{DFCEEA61-5F34-4275-BAE7-53833C871BEA}"/>
              </a:ext>
            </a:extLst>
          </p:cNvPr>
          <p:cNvSpPr>
            <a:spLocks noGrp="1"/>
          </p:cNvSpPr>
          <p:nvPr>
            <p:ph type="body" sz="quarter" idx="28" hasCustomPrompt="1"/>
          </p:nvPr>
        </p:nvSpPr>
        <p:spPr>
          <a:xfrm>
            <a:off x="2286696"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20" name="Text Placeholder 8">
            <a:extLst>
              <a:ext uri="{FF2B5EF4-FFF2-40B4-BE49-F238E27FC236}">
                <a16:creationId xmlns:a16="http://schemas.microsoft.com/office/drawing/2014/main" id="{529ABA7F-22CE-439E-837D-6A737783C53A}"/>
              </a:ext>
            </a:extLst>
          </p:cNvPr>
          <p:cNvSpPr>
            <a:spLocks noGrp="1"/>
          </p:cNvSpPr>
          <p:nvPr>
            <p:ph type="body" sz="quarter" idx="29" hasCustomPrompt="1"/>
          </p:nvPr>
        </p:nvSpPr>
        <p:spPr>
          <a:xfrm>
            <a:off x="2286696"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sp>
        <p:nvSpPr>
          <p:cNvPr id="12" name="Text Placeholder 8">
            <a:extLst>
              <a:ext uri="{FF2B5EF4-FFF2-40B4-BE49-F238E27FC236}">
                <a16:creationId xmlns:a16="http://schemas.microsoft.com/office/drawing/2014/main" id="{DFCEEA61-5F34-4275-BAE7-53833C871BEA}"/>
              </a:ext>
            </a:extLst>
          </p:cNvPr>
          <p:cNvSpPr>
            <a:spLocks noGrp="1"/>
          </p:cNvSpPr>
          <p:nvPr>
            <p:ph type="body" sz="quarter" idx="30" hasCustomPrompt="1"/>
          </p:nvPr>
        </p:nvSpPr>
        <p:spPr>
          <a:xfrm>
            <a:off x="4973335"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13" name="Text Placeholder 8">
            <a:extLst>
              <a:ext uri="{FF2B5EF4-FFF2-40B4-BE49-F238E27FC236}">
                <a16:creationId xmlns:a16="http://schemas.microsoft.com/office/drawing/2014/main" id="{529ABA7F-22CE-439E-837D-6A737783C53A}"/>
              </a:ext>
            </a:extLst>
          </p:cNvPr>
          <p:cNvSpPr>
            <a:spLocks noGrp="1"/>
          </p:cNvSpPr>
          <p:nvPr>
            <p:ph type="body" sz="quarter" idx="31" hasCustomPrompt="1"/>
          </p:nvPr>
        </p:nvSpPr>
        <p:spPr>
          <a:xfrm>
            <a:off x="4973335"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graphicFrame>
        <p:nvGraphicFramePr>
          <p:cNvPr id="16" name="Chart 15">
            <a:extLst>
              <a:ext uri="{FF2B5EF4-FFF2-40B4-BE49-F238E27FC236}">
                <a16:creationId xmlns:a16="http://schemas.microsoft.com/office/drawing/2014/main" id="{DD9785AA-43BB-4A88-B6A0-503B710C742A}"/>
              </a:ext>
            </a:extLst>
          </p:cNvPr>
          <p:cNvGraphicFramePr/>
          <p:nvPr userDrawn="1">
            <p:extLst>
              <p:ext uri="{D42A27DB-BD31-4B8C-83A1-F6EECF244321}">
                <p14:modId xmlns:p14="http://schemas.microsoft.com/office/powerpoint/2010/main" val="3949076987"/>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6">
            <a:extLst>
              <a:ext uri="{FF2B5EF4-FFF2-40B4-BE49-F238E27FC236}">
                <a16:creationId xmlns:a16="http://schemas.microsoft.com/office/drawing/2014/main" id="{F71E640A-9A51-4244-ADA6-E0903F44DD4E}"/>
              </a:ext>
            </a:extLst>
          </p:cNvPr>
          <p:cNvGraphicFramePr/>
          <p:nvPr userDrawn="1">
            <p:extLst>
              <p:ext uri="{D42A27DB-BD31-4B8C-83A1-F6EECF244321}">
                <p14:modId xmlns:p14="http://schemas.microsoft.com/office/powerpoint/2010/main" val="668794113"/>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65083BD8-C120-49E5-81AF-1F59A747EFD1}"/>
              </a:ext>
            </a:extLst>
          </p:cNvPr>
          <p:cNvGraphicFramePr/>
          <p:nvPr userDrawn="1">
            <p:extLst>
              <p:ext uri="{D42A27DB-BD31-4B8C-83A1-F6EECF244321}">
                <p14:modId xmlns:p14="http://schemas.microsoft.com/office/powerpoint/2010/main" val="2772653777"/>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7"/>
          </a:graphicData>
        </a:graphic>
      </p:graphicFrame>
      <p:sp>
        <p:nvSpPr>
          <p:cNvPr id="21" name="Rectangle 20">
            <a:extLst>
              <a:ext uri="{FF2B5EF4-FFF2-40B4-BE49-F238E27FC236}">
                <a16:creationId xmlns:a16="http://schemas.microsoft.com/office/drawing/2014/main" id="{237ACA83-ED07-C54C-8AD7-6880B75591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Title 11">
            <a:extLst>
              <a:ext uri="{FF2B5EF4-FFF2-40B4-BE49-F238E27FC236}">
                <a16:creationId xmlns:a16="http://schemas.microsoft.com/office/drawing/2014/main" id="{F751A42D-8668-964A-9B5B-1F86921A290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4" name="Picture 23">
            <a:extLst>
              <a:ext uri="{FF2B5EF4-FFF2-40B4-BE49-F238E27FC236}">
                <a16:creationId xmlns:a16="http://schemas.microsoft.com/office/drawing/2014/main" id="{BB91CEFC-BBB3-CC4C-8613-E0BCF613C0B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46733500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Infogra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04CF2939-C6E8-734E-A964-0558AE677560}" type="datetime1">
              <a:rPr lang="en-IN" smtClean="0"/>
              <a:t>24-10-2020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29" name="Chart 28">
            <a:extLst>
              <a:ext uri="{FF2B5EF4-FFF2-40B4-BE49-F238E27FC236}">
                <a16:creationId xmlns:a16="http://schemas.microsoft.com/office/drawing/2014/main" id="{151C0A2B-4A57-46A4-8F98-07396B26767E}"/>
              </a:ext>
            </a:extLst>
          </p:cNvPr>
          <p:cNvGraphicFramePr/>
          <p:nvPr>
            <p:extLst>
              <p:ext uri="{D42A27DB-BD31-4B8C-83A1-F6EECF244321}">
                <p14:modId xmlns:p14="http://schemas.microsoft.com/office/powerpoint/2010/main" val="1034665507"/>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2"/>
          </a:graphicData>
        </a:graphic>
      </p:graphicFrame>
      <p:pic>
        <p:nvPicPr>
          <p:cNvPr id="22" name="Picture 21">
            <a:extLst>
              <a:ext uri="{FF2B5EF4-FFF2-40B4-BE49-F238E27FC236}">
                <a16:creationId xmlns:a16="http://schemas.microsoft.com/office/drawing/2014/main" id="{ED242560-BD01-4A68-8F4A-1D6199AC02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23" name="Text Placeholder 14">
            <a:extLst>
              <a:ext uri="{FF2B5EF4-FFF2-40B4-BE49-F238E27FC236}">
                <a16:creationId xmlns:a16="http://schemas.microsoft.com/office/drawing/2014/main" id="{852AD7FB-38A5-4D57-B3B1-E5169CAE3349}"/>
              </a:ext>
            </a:extLst>
          </p:cNvPr>
          <p:cNvSpPr>
            <a:spLocks noGrp="1"/>
          </p:cNvSpPr>
          <p:nvPr>
            <p:ph type="body" sz="quarter" idx="19" hasCustomPrompt="1"/>
          </p:nvPr>
        </p:nvSpPr>
        <p:spPr>
          <a:xfrm>
            <a:off x="1263041" y="2104600"/>
            <a:ext cx="830454" cy="292044"/>
          </a:xfrm>
          <a:prstGeom prst="rect">
            <a:avLst/>
          </a:prstGeom>
        </p:spPr>
        <p:txBody>
          <a:bodyP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4" name="Text Placeholder 14">
            <a:extLst>
              <a:ext uri="{FF2B5EF4-FFF2-40B4-BE49-F238E27FC236}">
                <a16:creationId xmlns:a16="http://schemas.microsoft.com/office/drawing/2014/main" id="{348F839D-FB4E-4960-A65B-872999505528}"/>
              </a:ext>
            </a:extLst>
          </p:cNvPr>
          <p:cNvSpPr>
            <a:spLocks noGrp="1"/>
          </p:cNvSpPr>
          <p:nvPr>
            <p:ph type="body" sz="quarter" idx="20" hasCustomPrompt="1"/>
          </p:nvPr>
        </p:nvSpPr>
        <p:spPr>
          <a:xfrm>
            <a:off x="2470356" y="3778988"/>
            <a:ext cx="784195" cy="305954"/>
          </a:xfrm>
          <a:prstGeom prst="rect">
            <a:avLst/>
          </a:prstGeom>
        </p:spPr>
        <p:txBody>
          <a:bodyPr>
            <a:noAutofit/>
          </a:bodyPr>
          <a:lstStyle>
            <a:lvl1pPr marL="0" indent="0" algn="ctr">
              <a:buNone/>
              <a:defRPr sz="1800" b="1" baseline="0">
                <a:solidFill>
                  <a:schemeClr val="tx1"/>
                </a:solidFill>
                <a:latin typeface="Proxima Nova Rg" pitchFamily="50" charset="0"/>
                <a:ea typeface="Roboto Cn" pitchFamily="2" charset="0"/>
              </a:defRPr>
            </a:lvl1pPr>
          </a:lstStyle>
          <a:p>
            <a:pPr lvl="0"/>
            <a:r>
              <a:rPr lang="en-IN" dirty="0"/>
              <a:t>TEXT</a:t>
            </a:r>
          </a:p>
        </p:txBody>
      </p:sp>
      <p:sp>
        <p:nvSpPr>
          <p:cNvPr id="25" name="Text Placeholder 14">
            <a:extLst>
              <a:ext uri="{FF2B5EF4-FFF2-40B4-BE49-F238E27FC236}">
                <a16:creationId xmlns:a16="http://schemas.microsoft.com/office/drawing/2014/main" id="{2DD7B434-5B12-41F0-86AB-4468D0C7F98F}"/>
              </a:ext>
            </a:extLst>
          </p:cNvPr>
          <p:cNvSpPr>
            <a:spLocks noGrp="1"/>
          </p:cNvSpPr>
          <p:nvPr>
            <p:ph type="body" sz="quarter" idx="21" hasCustomPrompt="1"/>
          </p:nvPr>
        </p:nvSpPr>
        <p:spPr>
          <a:xfrm>
            <a:off x="3530790" y="2108961"/>
            <a:ext cx="824532" cy="287683"/>
          </a:xfrm>
          <a:prstGeom prst="rect">
            <a:avLst/>
          </a:prstGeom>
        </p:spPr>
        <p:txBody>
          <a:bodyPr anchor="ct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6" name="Text Placeholder 14">
            <a:extLst>
              <a:ext uri="{FF2B5EF4-FFF2-40B4-BE49-F238E27FC236}">
                <a16:creationId xmlns:a16="http://schemas.microsoft.com/office/drawing/2014/main" id="{31A22206-E7E5-4EFE-AFBB-0C2EB10899D6}"/>
              </a:ext>
            </a:extLst>
          </p:cNvPr>
          <p:cNvSpPr>
            <a:spLocks noGrp="1"/>
          </p:cNvSpPr>
          <p:nvPr>
            <p:ph type="body" sz="quarter" idx="22" hasCustomPrompt="1"/>
          </p:nvPr>
        </p:nvSpPr>
        <p:spPr>
          <a:xfrm>
            <a:off x="4729642" y="3771033"/>
            <a:ext cx="745627"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7" name="Text Placeholder 14">
            <a:extLst>
              <a:ext uri="{FF2B5EF4-FFF2-40B4-BE49-F238E27FC236}">
                <a16:creationId xmlns:a16="http://schemas.microsoft.com/office/drawing/2014/main" id="{77257480-923C-4CD9-BB05-E50A696AE8BF}"/>
              </a:ext>
            </a:extLst>
          </p:cNvPr>
          <p:cNvSpPr>
            <a:spLocks noGrp="1"/>
          </p:cNvSpPr>
          <p:nvPr>
            <p:ph type="body" sz="quarter" idx="23" hasCustomPrompt="1"/>
          </p:nvPr>
        </p:nvSpPr>
        <p:spPr>
          <a:xfrm>
            <a:off x="5904099" y="2107682"/>
            <a:ext cx="758842" cy="292044"/>
          </a:xfrm>
          <a:prstGeom prst="rect">
            <a:avLst/>
          </a:prstGeom>
        </p:spPr>
        <p:txBody>
          <a:bodyPr anchor="ct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8" name="Text Placeholder 14">
            <a:extLst>
              <a:ext uri="{FF2B5EF4-FFF2-40B4-BE49-F238E27FC236}">
                <a16:creationId xmlns:a16="http://schemas.microsoft.com/office/drawing/2014/main" id="{CA10BF3A-FFE1-4B1C-9E2F-D8200CD851BD}"/>
              </a:ext>
            </a:extLst>
          </p:cNvPr>
          <p:cNvSpPr>
            <a:spLocks noGrp="1"/>
          </p:cNvSpPr>
          <p:nvPr>
            <p:ph type="body" sz="quarter" idx="24" hasCustomPrompt="1"/>
          </p:nvPr>
        </p:nvSpPr>
        <p:spPr>
          <a:xfrm>
            <a:off x="7023857" y="3762859"/>
            <a:ext cx="784195"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36" name="Text Placeholder 14">
            <a:extLst>
              <a:ext uri="{FF2B5EF4-FFF2-40B4-BE49-F238E27FC236}">
                <a16:creationId xmlns:a16="http://schemas.microsoft.com/office/drawing/2014/main" id="{65D04BA5-9D25-4BC9-A14D-CD4D55D18318}"/>
              </a:ext>
            </a:extLst>
          </p:cNvPr>
          <p:cNvSpPr>
            <a:spLocks noGrp="1"/>
          </p:cNvSpPr>
          <p:nvPr>
            <p:ph type="body" sz="quarter" idx="25" hasCustomPrompt="1"/>
          </p:nvPr>
        </p:nvSpPr>
        <p:spPr>
          <a:xfrm>
            <a:off x="2156171" y="1257995"/>
            <a:ext cx="1331623" cy="211628"/>
          </a:xfrm>
          <a:prstGeom prst="rect">
            <a:avLst/>
          </a:prstGeom>
        </p:spPr>
        <p:txBody>
          <a:bodyPr>
            <a:noAutofit/>
          </a:bodyPr>
          <a:lstStyle>
            <a:lvl1pPr marL="0" indent="0" algn="ctr">
              <a:buNone/>
              <a:defRPr sz="1200" b="1" baseline="0">
                <a:solidFill>
                  <a:schemeClr val="tx1"/>
                </a:solidFill>
                <a:latin typeface="Proxima Nova Rg" pitchFamily="50" charset="0"/>
                <a:ea typeface="Roboto Cn" pitchFamily="2" charset="0"/>
              </a:defRPr>
            </a:lvl1pPr>
          </a:lstStyle>
          <a:p>
            <a:pPr lvl="0"/>
            <a:r>
              <a:rPr lang="en-IN" dirty="0"/>
              <a:t>Click to add text</a:t>
            </a:r>
          </a:p>
        </p:txBody>
      </p:sp>
      <p:sp>
        <p:nvSpPr>
          <p:cNvPr id="37" name="Text Placeholder 14">
            <a:extLst>
              <a:ext uri="{FF2B5EF4-FFF2-40B4-BE49-F238E27FC236}">
                <a16:creationId xmlns:a16="http://schemas.microsoft.com/office/drawing/2014/main" id="{30F45AE8-F736-4167-8925-CE6F67654B2C}"/>
              </a:ext>
            </a:extLst>
          </p:cNvPr>
          <p:cNvSpPr>
            <a:spLocks noGrp="1"/>
          </p:cNvSpPr>
          <p:nvPr>
            <p:ph type="body" sz="quarter" idx="26" hasCustomPrompt="1"/>
          </p:nvPr>
        </p:nvSpPr>
        <p:spPr>
          <a:xfrm>
            <a:off x="2156171"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8" name="Text Placeholder 14">
            <a:extLst>
              <a:ext uri="{FF2B5EF4-FFF2-40B4-BE49-F238E27FC236}">
                <a16:creationId xmlns:a16="http://schemas.microsoft.com/office/drawing/2014/main" id="{EC27E74D-2BCC-4A9A-A32F-F01EBFE03285}"/>
              </a:ext>
            </a:extLst>
          </p:cNvPr>
          <p:cNvSpPr>
            <a:spLocks noGrp="1"/>
          </p:cNvSpPr>
          <p:nvPr>
            <p:ph type="body" sz="quarter" idx="27" hasCustomPrompt="1"/>
          </p:nvPr>
        </p:nvSpPr>
        <p:spPr>
          <a:xfrm>
            <a:off x="4513908"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39" name="Text Placeholder 14">
            <a:extLst>
              <a:ext uri="{FF2B5EF4-FFF2-40B4-BE49-F238E27FC236}">
                <a16:creationId xmlns:a16="http://schemas.microsoft.com/office/drawing/2014/main" id="{1A4D5531-1318-4AA6-B70D-65F82645BEFD}"/>
              </a:ext>
            </a:extLst>
          </p:cNvPr>
          <p:cNvSpPr>
            <a:spLocks noGrp="1"/>
          </p:cNvSpPr>
          <p:nvPr>
            <p:ph type="body" sz="quarter" idx="28" hasCustomPrompt="1"/>
          </p:nvPr>
        </p:nvSpPr>
        <p:spPr>
          <a:xfrm>
            <a:off x="4513908"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0" name="Text Placeholder 14">
            <a:extLst>
              <a:ext uri="{FF2B5EF4-FFF2-40B4-BE49-F238E27FC236}">
                <a16:creationId xmlns:a16="http://schemas.microsoft.com/office/drawing/2014/main" id="{1805FF35-5027-4FDF-AF10-EF6CCF50B439}"/>
              </a:ext>
            </a:extLst>
          </p:cNvPr>
          <p:cNvSpPr>
            <a:spLocks noGrp="1"/>
          </p:cNvSpPr>
          <p:nvPr>
            <p:ph type="body" sz="quarter" idx="29" hasCustomPrompt="1"/>
          </p:nvPr>
        </p:nvSpPr>
        <p:spPr>
          <a:xfrm>
            <a:off x="6720777"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1" name="Text Placeholder 14">
            <a:extLst>
              <a:ext uri="{FF2B5EF4-FFF2-40B4-BE49-F238E27FC236}">
                <a16:creationId xmlns:a16="http://schemas.microsoft.com/office/drawing/2014/main" id="{E910801B-EBF5-4A4F-8BE2-D487AB607B55}"/>
              </a:ext>
            </a:extLst>
          </p:cNvPr>
          <p:cNvSpPr>
            <a:spLocks noGrp="1"/>
          </p:cNvSpPr>
          <p:nvPr>
            <p:ph type="body" sz="quarter" idx="30" hasCustomPrompt="1"/>
          </p:nvPr>
        </p:nvSpPr>
        <p:spPr>
          <a:xfrm>
            <a:off x="6720777"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4" name="Text Placeholder 14">
            <a:extLst>
              <a:ext uri="{FF2B5EF4-FFF2-40B4-BE49-F238E27FC236}">
                <a16:creationId xmlns:a16="http://schemas.microsoft.com/office/drawing/2014/main" id="{6D96FACC-DEBD-4C30-9736-960EB66C8355}"/>
              </a:ext>
            </a:extLst>
          </p:cNvPr>
          <p:cNvSpPr>
            <a:spLocks noGrp="1"/>
          </p:cNvSpPr>
          <p:nvPr>
            <p:ph type="body" sz="quarter" idx="31" hasCustomPrompt="1"/>
          </p:nvPr>
        </p:nvSpPr>
        <p:spPr>
          <a:xfrm>
            <a:off x="995265" y="3791876"/>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45" name="Text Placeholder 14">
            <a:extLst>
              <a:ext uri="{FF2B5EF4-FFF2-40B4-BE49-F238E27FC236}">
                <a16:creationId xmlns:a16="http://schemas.microsoft.com/office/drawing/2014/main" id="{6F3ECD85-470B-477C-94B6-B520AC4C6AA3}"/>
              </a:ext>
            </a:extLst>
          </p:cNvPr>
          <p:cNvSpPr>
            <a:spLocks noGrp="1"/>
          </p:cNvSpPr>
          <p:nvPr>
            <p:ph type="body" sz="quarter" idx="32" hasCustomPrompt="1"/>
          </p:nvPr>
        </p:nvSpPr>
        <p:spPr>
          <a:xfrm>
            <a:off x="995265" y="4057543"/>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6" name="Text Placeholder 14">
            <a:extLst>
              <a:ext uri="{FF2B5EF4-FFF2-40B4-BE49-F238E27FC236}">
                <a16:creationId xmlns:a16="http://schemas.microsoft.com/office/drawing/2014/main" id="{64A7419A-F416-412D-AE36-10A69D330D42}"/>
              </a:ext>
            </a:extLst>
          </p:cNvPr>
          <p:cNvSpPr>
            <a:spLocks noGrp="1"/>
          </p:cNvSpPr>
          <p:nvPr>
            <p:ph type="body" sz="quarter" idx="33" hasCustomPrompt="1"/>
          </p:nvPr>
        </p:nvSpPr>
        <p:spPr>
          <a:xfrm>
            <a:off x="3326285" y="3779691"/>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7" name="Text Placeholder 14">
            <a:extLst>
              <a:ext uri="{FF2B5EF4-FFF2-40B4-BE49-F238E27FC236}">
                <a16:creationId xmlns:a16="http://schemas.microsoft.com/office/drawing/2014/main" id="{33026B9B-27A1-41CB-AF97-53526EA80173}"/>
              </a:ext>
            </a:extLst>
          </p:cNvPr>
          <p:cNvSpPr>
            <a:spLocks noGrp="1"/>
          </p:cNvSpPr>
          <p:nvPr>
            <p:ph type="body" sz="quarter" idx="34" hasCustomPrompt="1"/>
          </p:nvPr>
        </p:nvSpPr>
        <p:spPr>
          <a:xfrm>
            <a:off x="3326285" y="404535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9" name="Text Placeholder 14">
            <a:extLst>
              <a:ext uri="{FF2B5EF4-FFF2-40B4-BE49-F238E27FC236}">
                <a16:creationId xmlns:a16="http://schemas.microsoft.com/office/drawing/2014/main" id="{80179867-AF61-4DC2-8F65-16B14770AAFF}"/>
              </a:ext>
            </a:extLst>
          </p:cNvPr>
          <p:cNvSpPr>
            <a:spLocks noGrp="1"/>
          </p:cNvSpPr>
          <p:nvPr>
            <p:ph type="body" sz="quarter" idx="35" hasCustomPrompt="1"/>
          </p:nvPr>
        </p:nvSpPr>
        <p:spPr>
          <a:xfrm>
            <a:off x="5599996" y="3758972"/>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50" name="Text Placeholder 14">
            <a:extLst>
              <a:ext uri="{FF2B5EF4-FFF2-40B4-BE49-F238E27FC236}">
                <a16:creationId xmlns:a16="http://schemas.microsoft.com/office/drawing/2014/main" id="{FA3CC884-D7D8-4D5F-B644-ACED67C17550}"/>
              </a:ext>
            </a:extLst>
          </p:cNvPr>
          <p:cNvSpPr>
            <a:spLocks noGrp="1"/>
          </p:cNvSpPr>
          <p:nvPr>
            <p:ph type="body" sz="quarter" idx="36" hasCustomPrompt="1"/>
          </p:nvPr>
        </p:nvSpPr>
        <p:spPr>
          <a:xfrm>
            <a:off x="5599996" y="4024639"/>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graphicFrame>
        <p:nvGraphicFramePr>
          <p:cNvPr id="30" name="Chart 29">
            <a:extLst>
              <a:ext uri="{FF2B5EF4-FFF2-40B4-BE49-F238E27FC236}">
                <a16:creationId xmlns:a16="http://schemas.microsoft.com/office/drawing/2014/main" id="{151C0A2B-4A57-46A4-8F98-07396B26767E}"/>
              </a:ext>
            </a:extLst>
          </p:cNvPr>
          <p:cNvGraphicFramePr/>
          <p:nvPr userDrawn="1">
            <p:extLst>
              <p:ext uri="{D42A27DB-BD31-4B8C-83A1-F6EECF244321}">
                <p14:modId xmlns:p14="http://schemas.microsoft.com/office/powerpoint/2010/main" val="3970304331"/>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4"/>
          </a:graphicData>
        </a:graphic>
      </p:graphicFrame>
      <p:pic>
        <p:nvPicPr>
          <p:cNvPr id="31" name="Picture 30">
            <a:extLst>
              <a:ext uri="{FF2B5EF4-FFF2-40B4-BE49-F238E27FC236}">
                <a16:creationId xmlns:a16="http://schemas.microsoft.com/office/drawing/2014/main" id="{ED242560-BD01-4A68-8F4A-1D6199AC02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32" name="Rectangle 31">
            <a:extLst>
              <a:ext uri="{FF2B5EF4-FFF2-40B4-BE49-F238E27FC236}">
                <a16:creationId xmlns:a16="http://schemas.microsoft.com/office/drawing/2014/main" id="{4C72F021-DF5D-4842-A4F5-F4FCCC9ECC0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4" name="Title 11">
            <a:extLst>
              <a:ext uri="{FF2B5EF4-FFF2-40B4-BE49-F238E27FC236}">
                <a16:creationId xmlns:a16="http://schemas.microsoft.com/office/drawing/2014/main" id="{A6B6CAC2-7FD8-F443-AD79-FBF432563D3D}"/>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5" name="Picture 34">
            <a:extLst>
              <a:ext uri="{FF2B5EF4-FFF2-40B4-BE49-F238E27FC236}">
                <a16:creationId xmlns:a16="http://schemas.microsoft.com/office/drawing/2014/main" id="{619772B6-6B92-264B-9636-FFC4E620141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244352547"/>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Infographic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55E1E18D-3351-C242-BAA6-DD72A5C1D791}" type="datetime1">
              <a:rPr lang="en-IN" smtClean="0"/>
              <a:t>24-10-2020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22" name="Picture 2" descr="C:\Users\diyajoseph\Desktop\New folder (3)\Infographics-01-01.png">
            <a:extLst>
              <a:ext uri="{FF2B5EF4-FFF2-40B4-BE49-F238E27FC236}">
                <a16:creationId xmlns:a16="http://schemas.microsoft.com/office/drawing/2014/main" id="{FA03FD7A-A58C-479F-A538-2007908C3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184" y="1331625"/>
            <a:ext cx="3644856" cy="3644859"/>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Text Placeholder 8">
            <a:extLst>
              <a:ext uri="{FF2B5EF4-FFF2-40B4-BE49-F238E27FC236}">
                <a16:creationId xmlns:a16="http://schemas.microsoft.com/office/drawing/2014/main" id="{08B6DFED-00C2-46D9-990A-B8235EC07F48}"/>
              </a:ext>
            </a:extLst>
          </p:cNvPr>
          <p:cNvSpPr>
            <a:spLocks noGrp="1"/>
          </p:cNvSpPr>
          <p:nvPr>
            <p:ph type="body" sz="quarter" idx="15" hasCustomPrompt="1"/>
          </p:nvPr>
        </p:nvSpPr>
        <p:spPr>
          <a:xfrm>
            <a:off x="630238" y="1347788"/>
            <a:ext cx="3182128" cy="2771775"/>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18" name="Text Placeholder 14">
            <a:extLst>
              <a:ext uri="{FF2B5EF4-FFF2-40B4-BE49-F238E27FC236}">
                <a16:creationId xmlns:a16="http://schemas.microsoft.com/office/drawing/2014/main" id="{419E86FD-334C-44F1-A086-354C94496C86}"/>
              </a:ext>
            </a:extLst>
          </p:cNvPr>
          <p:cNvSpPr>
            <a:spLocks noGrp="1"/>
          </p:cNvSpPr>
          <p:nvPr>
            <p:ph type="body" sz="quarter" idx="31" hasCustomPrompt="1"/>
          </p:nvPr>
        </p:nvSpPr>
        <p:spPr>
          <a:xfrm>
            <a:off x="6433953" y="1722104"/>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19" name="Text Placeholder 14">
            <a:extLst>
              <a:ext uri="{FF2B5EF4-FFF2-40B4-BE49-F238E27FC236}">
                <a16:creationId xmlns:a16="http://schemas.microsoft.com/office/drawing/2014/main" id="{B5960F0A-5695-442A-967D-0EE6BEE92833}"/>
              </a:ext>
            </a:extLst>
          </p:cNvPr>
          <p:cNvSpPr>
            <a:spLocks noGrp="1"/>
          </p:cNvSpPr>
          <p:nvPr>
            <p:ph type="body" sz="quarter" idx="32" hasCustomPrompt="1"/>
          </p:nvPr>
        </p:nvSpPr>
        <p:spPr>
          <a:xfrm>
            <a:off x="6433953" y="1987771"/>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21" name="Text Placeholder 14">
            <a:extLst>
              <a:ext uri="{FF2B5EF4-FFF2-40B4-BE49-F238E27FC236}">
                <a16:creationId xmlns:a16="http://schemas.microsoft.com/office/drawing/2014/main" id="{53825CE6-84FB-489D-A633-C98AF34A7D2E}"/>
              </a:ext>
            </a:extLst>
          </p:cNvPr>
          <p:cNvSpPr>
            <a:spLocks noGrp="1"/>
          </p:cNvSpPr>
          <p:nvPr>
            <p:ph type="body" sz="quarter" idx="33" hasCustomPrompt="1"/>
          </p:nvPr>
        </p:nvSpPr>
        <p:spPr>
          <a:xfrm>
            <a:off x="4628562" y="3026158"/>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28" name="Text Placeholder 14">
            <a:extLst>
              <a:ext uri="{FF2B5EF4-FFF2-40B4-BE49-F238E27FC236}">
                <a16:creationId xmlns:a16="http://schemas.microsoft.com/office/drawing/2014/main" id="{7FD9F0DE-E645-4CBE-A792-3CAF569EA7E5}"/>
              </a:ext>
            </a:extLst>
          </p:cNvPr>
          <p:cNvSpPr>
            <a:spLocks noGrp="1"/>
          </p:cNvSpPr>
          <p:nvPr>
            <p:ph type="body" sz="quarter" idx="34" hasCustomPrompt="1"/>
          </p:nvPr>
        </p:nvSpPr>
        <p:spPr>
          <a:xfrm>
            <a:off x="7003447" y="2783735"/>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0" name="Text Placeholder 14">
            <a:extLst>
              <a:ext uri="{FF2B5EF4-FFF2-40B4-BE49-F238E27FC236}">
                <a16:creationId xmlns:a16="http://schemas.microsoft.com/office/drawing/2014/main" id="{D3DAC3A5-6DED-4E2A-87C5-70094F7872F1}"/>
              </a:ext>
            </a:extLst>
          </p:cNvPr>
          <p:cNvSpPr>
            <a:spLocks noGrp="1"/>
          </p:cNvSpPr>
          <p:nvPr>
            <p:ph type="body" sz="quarter" idx="35" hasCustomPrompt="1"/>
          </p:nvPr>
        </p:nvSpPr>
        <p:spPr>
          <a:xfrm>
            <a:off x="7009593" y="3303767"/>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1" name="Text Placeholder 14">
            <a:extLst>
              <a:ext uri="{FF2B5EF4-FFF2-40B4-BE49-F238E27FC236}">
                <a16:creationId xmlns:a16="http://schemas.microsoft.com/office/drawing/2014/main" id="{7594BC44-752A-468E-89CF-9CF1C82663DD}"/>
              </a:ext>
            </a:extLst>
          </p:cNvPr>
          <p:cNvSpPr>
            <a:spLocks noGrp="1"/>
          </p:cNvSpPr>
          <p:nvPr>
            <p:ph type="body" sz="quarter" idx="36" hasCustomPrompt="1"/>
          </p:nvPr>
        </p:nvSpPr>
        <p:spPr>
          <a:xfrm>
            <a:off x="7009593" y="3569434"/>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2" name="Text Placeholder 14">
            <a:extLst>
              <a:ext uri="{FF2B5EF4-FFF2-40B4-BE49-F238E27FC236}">
                <a16:creationId xmlns:a16="http://schemas.microsoft.com/office/drawing/2014/main" id="{1C822DB8-48FD-4635-8D36-EAFE87AA2CB1}"/>
              </a:ext>
            </a:extLst>
          </p:cNvPr>
          <p:cNvSpPr>
            <a:spLocks noGrp="1"/>
          </p:cNvSpPr>
          <p:nvPr>
            <p:ph type="body" sz="quarter" idx="37" hasCustomPrompt="1"/>
          </p:nvPr>
        </p:nvSpPr>
        <p:spPr>
          <a:xfrm>
            <a:off x="6433953" y="4034311"/>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3" name="Text Placeholder 14">
            <a:extLst>
              <a:ext uri="{FF2B5EF4-FFF2-40B4-BE49-F238E27FC236}">
                <a16:creationId xmlns:a16="http://schemas.microsoft.com/office/drawing/2014/main" id="{B7AE3639-7778-4784-9158-E0E759C55E81}"/>
              </a:ext>
            </a:extLst>
          </p:cNvPr>
          <p:cNvSpPr>
            <a:spLocks noGrp="1"/>
          </p:cNvSpPr>
          <p:nvPr>
            <p:ph type="body" sz="quarter" idx="38" hasCustomPrompt="1"/>
          </p:nvPr>
        </p:nvSpPr>
        <p:spPr>
          <a:xfrm>
            <a:off x="6433953" y="429997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16" name="Text Placeholder 14">
            <a:extLst>
              <a:ext uri="{FF2B5EF4-FFF2-40B4-BE49-F238E27FC236}">
                <a16:creationId xmlns:a16="http://schemas.microsoft.com/office/drawing/2014/main" id="{419E86FD-334C-44F1-A086-354C94496C86}"/>
              </a:ext>
            </a:extLst>
          </p:cNvPr>
          <p:cNvSpPr>
            <a:spLocks noGrp="1"/>
          </p:cNvSpPr>
          <p:nvPr>
            <p:ph type="body" sz="quarter" idx="39" hasCustomPrompt="1"/>
          </p:nvPr>
        </p:nvSpPr>
        <p:spPr>
          <a:xfrm>
            <a:off x="7001132" y="2524953"/>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20" name="Rectangle 19">
            <a:extLst>
              <a:ext uri="{FF2B5EF4-FFF2-40B4-BE49-F238E27FC236}">
                <a16:creationId xmlns:a16="http://schemas.microsoft.com/office/drawing/2014/main" id="{DD8BA2B7-46B3-2F46-9772-0ECF22B2F2F6}"/>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5" name="Picture 24">
            <a:extLst>
              <a:ext uri="{FF2B5EF4-FFF2-40B4-BE49-F238E27FC236}">
                <a16:creationId xmlns:a16="http://schemas.microsoft.com/office/drawing/2014/main" id="{AE39B130-38D3-A742-A8F5-73D2F2F46D8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403865682"/>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849" userDrawn="1">
          <p15:clr>
            <a:srgbClr val="FBAE40"/>
          </p15:clr>
        </p15:guide>
        <p15:guide id="7" orient="horz" pos="2663" userDrawn="1">
          <p15:clr>
            <a:srgbClr val="FBAE40"/>
          </p15:clr>
        </p15:guide>
        <p15:guide id="8" pos="25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Infographic 3">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6F3FE410-33A2-CB47-8127-299FF22D1A22}" type="datetime1">
              <a:rPr lang="en-IN" smtClean="0"/>
              <a:t>24-10-2020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47" name="Text Placeholder 14">
            <a:extLst>
              <a:ext uri="{FF2B5EF4-FFF2-40B4-BE49-F238E27FC236}">
                <a16:creationId xmlns:a16="http://schemas.microsoft.com/office/drawing/2014/main" id="{DC8C25AD-7C19-4C18-A993-06FFDA46ADB5}"/>
              </a:ext>
            </a:extLst>
          </p:cNvPr>
          <p:cNvSpPr>
            <a:spLocks noGrp="1"/>
          </p:cNvSpPr>
          <p:nvPr>
            <p:ph type="body" sz="quarter" idx="31" hasCustomPrompt="1"/>
          </p:nvPr>
        </p:nvSpPr>
        <p:spPr>
          <a:xfrm>
            <a:off x="2184783" y="1316876"/>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74" name="Text Placeholder 14">
            <a:extLst>
              <a:ext uri="{FF2B5EF4-FFF2-40B4-BE49-F238E27FC236}">
                <a16:creationId xmlns:a16="http://schemas.microsoft.com/office/drawing/2014/main" id="{21DADB31-D90F-41C1-9CC5-B11089520AFA}"/>
              </a:ext>
            </a:extLst>
          </p:cNvPr>
          <p:cNvSpPr>
            <a:spLocks noGrp="1"/>
          </p:cNvSpPr>
          <p:nvPr>
            <p:ph type="body" sz="quarter" idx="32" hasCustomPrompt="1"/>
          </p:nvPr>
        </p:nvSpPr>
        <p:spPr>
          <a:xfrm>
            <a:off x="2184783" y="1496505"/>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5" name="Text Placeholder 14">
            <a:extLst>
              <a:ext uri="{FF2B5EF4-FFF2-40B4-BE49-F238E27FC236}">
                <a16:creationId xmlns:a16="http://schemas.microsoft.com/office/drawing/2014/main" id="{2C73A256-D81A-42F8-B095-C98ACFE2B071}"/>
              </a:ext>
            </a:extLst>
          </p:cNvPr>
          <p:cNvSpPr>
            <a:spLocks noGrp="1"/>
          </p:cNvSpPr>
          <p:nvPr>
            <p:ph type="body" sz="quarter" idx="33" hasCustomPrompt="1"/>
          </p:nvPr>
        </p:nvSpPr>
        <p:spPr>
          <a:xfrm>
            <a:off x="2184783" y="1708544"/>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01</a:t>
            </a:r>
          </a:p>
        </p:txBody>
      </p:sp>
      <p:sp>
        <p:nvSpPr>
          <p:cNvPr id="76" name="Text Placeholder 14">
            <a:extLst>
              <a:ext uri="{FF2B5EF4-FFF2-40B4-BE49-F238E27FC236}">
                <a16:creationId xmlns:a16="http://schemas.microsoft.com/office/drawing/2014/main" id="{ADA465FE-01D4-4112-9587-CFA33EA7FCE3}"/>
              </a:ext>
            </a:extLst>
          </p:cNvPr>
          <p:cNvSpPr>
            <a:spLocks noGrp="1"/>
          </p:cNvSpPr>
          <p:nvPr>
            <p:ph type="body" sz="quarter" idx="34" hasCustomPrompt="1"/>
          </p:nvPr>
        </p:nvSpPr>
        <p:spPr>
          <a:xfrm>
            <a:off x="1648313" y="2160534"/>
            <a:ext cx="1331623" cy="148163"/>
          </a:xfrm>
          <a:prstGeom prst="rect">
            <a:avLst/>
          </a:prstGeom>
        </p:spPr>
        <p:txBody>
          <a:bodyPr anchor="ctr">
            <a:noAutofit/>
          </a:bodyPr>
          <a:lstStyle>
            <a:lvl1pPr marL="0" indent="0" algn="ctr">
              <a:buNone/>
              <a:defRPr sz="1000" b="1" baseline="0">
                <a:solidFill>
                  <a:schemeClr val="tx1"/>
                </a:solidFill>
                <a:latin typeface="Proxima Nova Rg" pitchFamily="50" charset="0"/>
                <a:ea typeface="Roboto Cn" pitchFamily="2" charset="0"/>
              </a:defRPr>
            </a:lvl1pPr>
          </a:lstStyle>
          <a:p>
            <a:pPr lvl="0"/>
            <a:r>
              <a:rPr lang="en-IN" dirty="0"/>
              <a:t>Click to add text</a:t>
            </a:r>
          </a:p>
        </p:txBody>
      </p:sp>
      <p:sp>
        <p:nvSpPr>
          <p:cNvPr id="77" name="Text Placeholder 14">
            <a:extLst>
              <a:ext uri="{FF2B5EF4-FFF2-40B4-BE49-F238E27FC236}">
                <a16:creationId xmlns:a16="http://schemas.microsoft.com/office/drawing/2014/main" id="{F7A48190-8BF9-4046-9C82-9306B982DBA6}"/>
              </a:ext>
            </a:extLst>
          </p:cNvPr>
          <p:cNvSpPr>
            <a:spLocks noGrp="1"/>
          </p:cNvSpPr>
          <p:nvPr>
            <p:ph type="body" sz="quarter" idx="35" hasCustomPrompt="1"/>
          </p:nvPr>
        </p:nvSpPr>
        <p:spPr>
          <a:xfrm>
            <a:off x="1648313" y="234016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8" name="Text Placeholder 14">
            <a:extLst>
              <a:ext uri="{FF2B5EF4-FFF2-40B4-BE49-F238E27FC236}">
                <a16:creationId xmlns:a16="http://schemas.microsoft.com/office/drawing/2014/main" id="{FD64CCC6-9C29-45BD-9D77-D0859CF04D6A}"/>
              </a:ext>
            </a:extLst>
          </p:cNvPr>
          <p:cNvSpPr>
            <a:spLocks noGrp="1"/>
          </p:cNvSpPr>
          <p:nvPr>
            <p:ph type="body" sz="quarter" idx="36" hasCustomPrompt="1"/>
          </p:nvPr>
        </p:nvSpPr>
        <p:spPr>
          <a:xfrm>
            <a:off x="1648313" y="255220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02</a:t>
            </a:r>
          </a:p>
        </p:txBody>
      </p:sp>
      <p:sp>
        <p:nvSpPr>
          <p:cNvPr id="79" name="Text Placeholder 14">
            <a:extLst>
              <a:ext uri="{FF2B5EF4-FFF2-40B4-BE49-F238E27FC236}">
                <a16:creationId xmlns:a16="http://schemas.microsoft.com/office/drawing/2014/main" id="{4B059615-57EE-4D0A-B36F-C74AB1034811}"/>
              </a:ext>
            </a:extLst>
          </p:cNvPr>
          <p:cNvSpPr>
            <a:spLocks noGrp="1"/>
          </p:cNvSpPr>
          <p:nvPr>
            <p:ph type="body" sz="quarter" idx="37" hasCustomPrompt="1"/>
          </p:nvPr>
        </p:nvSpPr>
        <p:spPr>
          <a:xfrm>
            <a:off x="1670695" y="3113991"/>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80" name="Text Placeholder 14">
            <a:extLst>
              <a:ext uri="{FF2B5EF4-FFF2-40B4-BE49-F238E27FC236}">
                <a16:creationId xmlns:a16="http://schemas.microsoft.com/office/drawing/2014/main" id="{913659FF-7BB5-4A8B-835B-404E162E1446}"/>
              </a:ext>
            </a:extLst>
          </p:cNvPr>
          <p:cNvSpPr>
            <a:spLocks noGrp="1"/>
          </p:cNvSpPr>
          <p:nvPr>
            <p:ph type="body" sz="quarter" idx="38" hasCustomPrompt="1"/>
          </p:nvPr>
        </p:nvSpPr>
        <p:spPr>
          <a:xfrm>
            <a:off x="1670695" y="3293620"/>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1" name="Text Placeholder 14">
            <a:extLst>
              <a:ext uri="{FF2B5EF4-FFF2-40B4-BE49-F238E27FC236}">
                <a16:creationId xmlns:a16="http://schemas.microsoft.com/office/drawing/2014/main" id="{DE3AFECD-C213-48FE-896B-CD329FBB2351}"/>
              </a:ext>
            </a:extLst>
          </p:cNvPr>
          <p:cNvSpPr>
            <a:spLocks noGrp="1"/>
          </p:cNvSpPr>
          <p:nvPr>
            <p:ph type="body" sz="quarter" idx="39" hasCustomPrompt="1"/>
          </p:nvPr>
        </p:nvSpPr>
        <p:spPr>
          <a:xfrm>
            <a:off x="1670695" y="3505659"/>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03</a:t>
            </a:r>
          </a:p>
        </p:txBody>
      </p:sp>
      <p:sp>
        <p:nvSpPr>
          <p:cNvPr id="82" name="Text Placeholder 14">
            <a:extLst>
              <a:ext uri="{FF2B5EF4-FFF2-40B4-BE49-F238E27FC236}">
                <a16:creationId xmlns:a16="http://schemas.microsoft.com/office/drawing/2014/main" id="{FADCE75D-D06D-4084-AD7E-2A226C6D17B3}"/>
              </a:ext>
            </a:extLst>
          </p:cNvPr>
          <p:cNvSpPr>
            <a:spLocks noGrp="1"/>
          </p:cNvSpPr>
          <p:nvPr>
            <p:ph type="body" sz="quarter" idx="40" hasCustomPrompt="1"/>
          </p:nvPr>
        </p:nvSpPr>
        <p:spPr>
          <a:xfrm>
            <a:off x="2154251" y="3833167"/>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3" name="Text Placeholder 14">
            <a:extLst>
              <a:ext uri="{FF2B5EF4-FFF2-40B4-BE49-F238E27FC236}">
                <a16:creationId xmlns:a16="http://schemas.microsoft.com/office/drawing/2014/main" id="{A7E1D4B6-E9BF-495F-96A2-6679C7BE999F}"/>
              </a:ext>
            </a:extLst>
          </p:cNvPr>
          <p:cNvSpPr>
            <a:spLocks noGrp="1"/>
          </p:cNvSpPr>
          <p:nvPr>
            <p:ph type="body" sz="quarter" idx="41" hasCustomPrompt="1"/>
          </p:nvPr>
        </p:nvSpPr>
        <p:spPr>
          <a:xfrm>
            <a:off x="2154251" y="4012796"/>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4" name="Text Placeholder 14">
            <a:extLst>
              <a:ext uri="{FF2B5EF4-FFF2-40B4-BE49-F238E27FC236}">
                <a16:creationId xmlns:a16="http://schemas.microsoft.com/office/drawing/2014/main" id="{ACCD4715-83DF-4CC9-9CBD-B67C04716E46}"/>
              </a:ext>
            </a:extLst>
          </p:cNvPr>
          <p:cNvSpPr>
            <a:spLocks noGrp="1"/>
          </p:cNvSpPr>
          <p:nvPr>
            <p:ph type="body" sz="quarter" idx="42" hasCustomPrompt="1"/>
          </p:nvPr>
        </p:nvSpPr>
        <p:spPr>
          <a:xfrm>
            <a:off x="2154251" y="4224835"/>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04</a:t>
            </a:r>
          </a:p>
        </p:txBody>
      </p:sp>
      <p:sp>
        <p:nvSpPr>
          <p:cNvPr id="85" name="Text Placeholder 14">
            <a:extLst>
              <a:ext uri="{FF2B5EF4-FFF2-40B4-BE49-F238E27FC236}">
                <a16:creationId xmlns:a16="http://schemas.microsoft.com/office/drawing/2014/main" id="{22F2B4EF-48F6-4037-91C4-3FDD8CB69813}"/>
              </a:ext>
            </a:extLst>
          </p:cNvPr>
          <p:cNvSpPr>
            <a:spLocks noGrp="1"/>
          </p:cNvSpPr>
          <p:nvPr>
            <p:ph type="body" sz="quarter" idx="43" hasCustomPrompt="1"/>
          </p:nvPr>
        </p:nvSpPr>
        <p:spPr>
          <a:xfrm>
            <a:off x="5711844" y="1274684"/>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6" name="Text Placeholder 14">
            <a:extLst>
              <a:ext uri="{FF2B5EF4-FFF2-40B4-BE49-F238E27FC236}">
                <a16:creationId xmlns:a16="http://schemas.microsoft.com/office/drawing/2014/main" id="{7163FACB-F4E2-4BC8-8117-EF44B8EE99ED}"/>
              </a:ext>
            </a:extLst>
          </p:cNvPr>
          <p:cNvSpPr>
            <a:spLocks noGrp="1"/>
          </p:cNvSpPr>
          <p:nvPr>
            <p:ph type="body" sz="quarter" idx="44" hasCustomPrompt="1"/>
          </p:nvPr>
        </p:nvSpPr>
        <p:spPr>
          <a:xfrm>
            <a:off x="5711844" y="145431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7" name="Text Placeholder 14">
            <a:extLst>
              <a:ext uri="{FF2B5EF4-FFF2-40B4-BE49-F238E27FC236}">
                <a16:creationId xmlns:a16="http://schemas.microsoft.com/office/drawing/2014/main" id="{2EB2A85A-8907-46AF-BFA6-781EFE0A976F}"/>
              </a:ext>
            </a:extLst>
          </p:cNvPr>
          <p:cNvSpPr>
            <a:spLocks noGrp="1"/>
          </p:cNvSpPr>
          <p:nvPr>
            <p:ph type="body" sz="quarter" idx="45" hasCustomPrompt="1"/>
          </p:nvPr>
        </p:nvSpPr>
        <p:spPr>
          <a:xfrm>
            <a:off x="5711844" y="166635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05</a:t>
            </a:r>
          </a:p>
        </p:txBody>
      </p:sp>
      <p:sp>
        <p:nvSpPr>
          <p:cNvPr id="91" name="Text Placeholder 14">
            <a:extLst>
              <a:ext uri="{FF2B5EF4-FFF2-40B4-BE49-F238E27FC236}">
                <a16:creationId xmlns:a16="http://schemas.microsoft.com/office/drawing/2014/main" id="{ED53CF1A-5776-4A45-8AAC-C52030D97F7E}"/>
              </a:ext>
            </a:extLst>
          </p:cNvPr>
          <p:cNvSpPr>
            <a:spLocks noGrp="1"/>
          </p:cNvSpPr>
          <p:nvPr>
            <p:ph type="body" sz="quarter" idx="46" hasCustomPrompt="1"/>
          </p:nvPr>
        </p:nvSpPr>
        <p:spPr>
          <a:xfrm>
            <a:off x="6247590" y="2081713"/>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2" name="Text Placeholder 14">
            <a:extLst>
              <a:ext uri="{FF2B5EF4-FFF2-40B4-BE49-F238E27FC236}">
                <a16:creationId xmlns:a16="http://schemas.microsoft.com/office/drawing/2014/main" id="{396FF3A9-ACBC-4245-86AC-6F8A0ABAEC5B}"/>
              </a:ext>
            </a:extLst>
          </p:cNvPr>
          <p:cNvSpPr>
            <a:spLocks noGrp="1"/>
          </p:cNvSpPr>
          <p:nvPr>
            <p:ph type="body" sz="quarter" idx="47" hasCustomPrompt="1"/>
          </p:nvPr>
        </p:nvSpPr>
        <p:spPr>
          <a:xfrm>
            <a:off x="6247590" y="2261342"/>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3" name="Text Placeholder 14">
            <a:extLst>
              <a:ext uri="{FF2B5EF4-FFF2-40B4-BE49-F238E27FC236}">
                <a16:creationId xmlns:a16="http://schemas.microsoft.com/office/drawing/2014/main" id="{0F63F29D-2FAA-412F-99C1-93879660E73C}"/>
              </a:ext>
            </a:extLst>
          </p:cNvPr>
          <p:cNvSpPr>
            <a:spLocks noGrp="1"/>
          </p:cNvSpPr>
          <p:nvPr>
            <p:ph type="body" sz="quarter" idx="48" hasCustomPrompt="1"/>
          </p:nvPr>
        </p:nvSpPr>
        <p:spPr>
          <a:xfrm>
            <a:off x="6247590" y="2473381"/>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06</a:t>
            </a:r>
          </a:p>
        </p:txBody>
      </p:sp>
      <p:sp>
        <p:nvSpPr>
          <p:cNvPr id="94" name="Text Placeholder 14">
            <a:extLst>
              <a:ext uri="{FF2B5EF4-FFF2-40B4-BE49-F238E27FC236}">
                <a16:creationId xmlns:a16="http://schemas.microsoft.com/office/drawing/2014/main" id="{78A150EE-40B7-44FD-A09A-03CAE88E2421}"/>
              </a:ext>
            </a:extLst>
          </p:cNvPr>
          <p:cNvSpPr>
            <a:spLocks noGrp="1"/>
          </p:cNvSpPr>
          <p:nvPr>
            <p:ph type="body" sz="quarter" idx="49" hasCustomPrompt="1"/>
          </p:nvPr>
        </p:nvSpPr>
        <p:spPr>
          <a:xfrm>
            <a:off x="6247590" y="3009669"/>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95" name="Text Placeholder 14">
            <a:extLst>
              <a:ext uri="{FF2B5EF4-FFF2-40B4-BE49-F238E27FC236}">
                <a16:creationId xmlns:a16="http://schemas.microsoft.com/office/drawing/2014/main" id="{B494192B-BA24-41E2-974A-8FBA573DEA57}"/>
              </a:ext>
            </a:extLst>
          </p:cNvPr>
          <p:cNvSpPr>
            <a:spLocks noGrp="1"/>
          </p:cNvSpPr>
          <p:nvPr>
            <p:ph type="body" sz="quarter" idx="50" hasCustomPrompt="1"/>
          </p:nvPr>
        </p:nvSpPr>
        <p:spPr>
          <a:xfrm>
            <a:off x="6247590" y="3189298"/>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6" name="Text Placeholder 14">
            <a:extLst>
              <a:ext uri="{FF2B5EF4-FFF2-40B4-BE49-F238E27FC236}">
                <a16:creationId xmlns:a16="http://schemas.microsoft.com/office/drawing/2014/main" id="{C1C2EAB0-AC94-4977-AC85-8154DC994D53}"/>
              </a:ext>
            </a:extLst>
          </p:cNvPr>
          <p:cNvSpPr>
            <a:spLocks noGrp="1"/>
          </p:cNvSpPr>
          <p:nvPr>
            <p:ph type="body" sz="quarter" idx="51" hasCustomPrompt="1"/>
          </p:nvPr>
        </p:nvSpPr>
        <p:spPr>
          <a:xfrm>
            <a:off x="6247590" y="3401337"/>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07</a:t>
            </a:r>
          </a:p>
        </p:txBody>
      </p:sp>
      <p:sp>
        <p:nvSpPr>
          <p:cNvPr id="97" name="Text Placeholder 14">
            <a:extLst>
              <a:ext uri="{FF2B5EF4-FFF2-40B4-BE49-F238E27FC236}">
                <a16:creationId xmlns:a16="http://schemas.microsoft.com/office/drawing/2014/main" id="{C3F07C42-EA4D-48B8-BCBE-C242F0E27DF0}"/>
              </a:ext>
            </a:extLst>
          </p:cNvPr>
          <p:cNvSpPr>
            <a:spLocks noGrp="1"/>
          </p:cNvSpPr>
          <p:nvPr>
            <p:ph type="body" sz="quarter" idx="52" hasCustomPrompt="1"/>
          </p:nvPr>
        </p:nvSpPr>
        <p:spPr>
          <a:xfrm>
            <a:off x="5911033" y="3827718"/>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8" name="Text Placeholder 14">
            <a:extLst>
              <a:ext uri="{FF2B5EF4-FFF2-40B4-BE49-F238E27FC236}">
                <a16:creationId xmlns:a16="http://schemas.microsoft.com/office/drawing/2014/main" id="{AD904902-E1AA-456C-AB4B-C747D867E55D}"/>
              </a:ext>
            </a:extLst>
          </p:cNvPr>
          <p:cNvSpPr>
            <a:spLocks noGrp="1"/>
          </p:cNvSpPr>
          <p:nvPr>
            <p:ph type="body" sz="quarter" idx="53" hasCustomPrompt="1"/>
          </p:nvPr>
        </p:nvSpPr>
        <p:spPr>
          <a:xfrm>
            <a:off x="5911033" y="4007347"/>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9" name="Text Placeholder 14">
            <a:extLst>
              <a:ext uri="{FF2B5EF4-FFF2-40B4-BE49-F238E27FC236}">
                <a16:creationId xmlns:a16="http://schemas.microsoft.com/office/drawing/2014/main" id="{48698DEC-044E-4A63-9E51-D6C9F437B4C9}"/>
              </a:ext>
            </a:extLst>
          </p:cNvPr>
          <p:cNvSpPr>
            <a:spLocks noGrp="1"/>
          </p:cNvSpPr>
          <p:nvPr>
            <p:ph type="body" sz="quarter" idx="54" hasCustomPrompt="1"/>
          </p:nvPr>
        </p:nvSpPr>
        <p:spPr>
          <a:xfrm>
            <a:off x="5911033" y="4219386"/>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08</a:t>
            </a:r>
          </a:p>
        </p:txBody>
      </p:sp>
      <p:grpSp>
        <p:nvGrpSpPr>
          <p:cNvPr id="124" name="Group 123">
            <a:extLst>
              <a:ext uri="{FF2B5EF4-FFF2-40B4-BE49-F238E27FC236}">
                <a16:creationId xmlns:a16="http://schemas.microsoft.com/office/drawing/2014/main" id="{589A8122-AC80-40E3-96D5-121CDADFA065}"/>
              </a:ext>
            </a:extLst>
          </p:cNvPr>
          <p:cNvGrpSpPr/>
          <p:nvPr userDrawn="1"/>
        </p:nvGrpSpPr>
        <p:grpSpPr>
          <a:xfrm>
            <a:off x="3064089" y="1322496"/>
            <a:ext cx="3130304" cy="3130304"/>
            <a:chOff x="1725851" y="197234"/>
            <a:chExt cx="4799362" cy="4799363"/>
          </a:xfrm>
          <a:scene3d>
            <a:camera prst="orthographicFront">
              <a:rot lat="0" lon="0" rev="20399999"/>
            </a:camera>
            <a:lightRig rig="threePt" dir="t"/>
          </a:scene3d>
        </p:grpSpPr>
        <p:sp>
          <p:nvSpPr>
            <p:cNvPr id="125" name="Block Arc 124">
              <a:extLst>
                <a:ext uri="{FF2B5EF4-FFF2-40B4-BE49-F238E27FC236}">
                  <a16:creationId xmlns:a16="http://schemas.microsoft.com/office/drawing/2014/main" id="{8B4773C0-C0D3-47BC-9DA6-7814B27EBD87}"/>
                </a:ext>
              </a:extLst>
            </p:cNvPr>
            <p:cNvSpPr/>
            <p:nvPr/>
          </p:nvSpPr>
          <p:spPr>
            <a:xfrm>
              <a:off x="2160294" y="631678"/>
              <a:ext cx="3930473" cy="3930474"/>
            </a:xfrm>
            <a:prstGeom prst="blockArc">
              <a:avLst>
                <a:gd name="adj1" fmla="val 13500000"/>
                <a:gd name="adj2" fmla="val 162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6" name="Block Arc 125">
              <a:extLst>
                <a:ext uri="{FF2B5EF4-FFF2-40B4-BE49-F238E27FC236}">
                  <a16:creationId xmlns:a16="http://schemas.microsoft.com/office/drawing/2014/main" id="{A81445D2-307B-4915-BE35-A0690B118478}"/>
                </a:ext>
              </a:extLst>
            </p:cNvPr>
            <p:cNvSpPr/>
            <p:nvPr/>
          </p:nvSpPr>
          <p:spPr>
            <a:xfrm>
              <a:off x="2160294" y="631678"/>
              <a:ext cx="3930473" cy="3930474"/>
            </a:xfrm>
            <a:prstGeom prst="blockArc">
              <a:avLst>
                <a:gd name="adj1" fmla="val 10800000"/>
                <a:gd name="adj2" fmla="val 13500000"/>
                <a:gd name="adj3" fmla="val 3430"/>
              </a:avLst>
            </a:prstGeom>
            <a:solidFill>
              <a:srgbClr val="9D9D9D"/>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7" name="Block Arc 126">
              <a:extLst>
                <a:ext uri="{FF2B5EF4-FFF2-40B4-BE49-F238E27FC236}">
                  <a16:creationId xmlns:a16="http://schemas.microsoft.com/office/drawing/2014/main" id="{040C25AE-24BA-45E6-A8BE-C902EA93A1E9}"/>
                </a:ext>
              </a:extLst>
            </p:cNvPr>
            <p:cNvSpPr/>
            <p:nvPr/>
          </p:nvSpPr>
          <p:spPr>
            <a:xfrm>
              <a:off x="2160294" y="631678"/>
              <a:ext cx="3930473" cy="3930474"/>
            </a:xfrm>
            <a:prstGeom prst="blockArc">
              <a:avLst>
                <a:gd name="adj1" fmla="val 8100000"/>
                <a:gd name="adj2" fmla="val 10800000"/>
                <a:gd name="adj3" fmla="val 3430"/>
              </a:avLst>
            </a:prstGeom>
            <a:solidFill>
              <a:schemeClr val="tx1"/>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8" name="Block Arc 127">
              <a:extLst>
                <a:ext uri="{FF2B5EF4-FFF2-40B4-BE49-F238E27FC236}">
                  <a16:creationId xmlns:a16="http://schemas.microsoft.com/office/drawing/2014/main" id="{5A9F5B74-98C4-4013-9696-A987424E2AA7}"/>
                </a:ext>
              </a:extLst>
            </p:cNvPr>
            <p:cNvSpPr/>
            <p:nvPr/>
          </p:nvSpPr>
          <p:spPr>
            <a:xfrm>
              <a:off x="2160294" y="631678"/>
              <a:ext cx="3930473" cy="3930474"/>
            </a:xfrm>
            <a:prstGeom prst="blockArc">
              <a:avLst>
                <a:gd name="adj1" fmla="val 5400000"/>
                <a:gd name="adj2" fmla="val 8100000"/>
                <a:gd name="adj3" fmla="val 3430"/>
              </a:avLst>
            </a:prstGeom>
            <a:solidFill>
              <a:srgbClr val="B4B4B4"/>
            </a:solidFill>
            <a:ln>
              <a:solidFill>
                <a:srgbClr val="A8A8A8"/>
              </a:solidFill>
            </a:ln>
            <a:scene3d>
              <a:camera prst="orthographicFront">
                <a:rot lat="0" lon="0" rev="20399999"/>
              </a:camera>
              <a:lightRig rig="threePt" dir="t"/>
            </a:scene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dirty="0"/>
            </a:p>
          </p:txBody>
        </p:sp>
        <p:sp>
          <p:nvSpPr>
            <p:cNvPr id="129" name="Block Arc 128">
              <a:extLst>
                <a:ext uri="{FF2B5EF4-FFF2-40B4-BE49-F238E27FC236}">
                  <a16:creationId xmlns:a16="http://schemas.microsoft.com/office/drawing/2014/main" id="{BAC0A140-1667-4633-9DE6-FC1D5F8BB363}"/>
                </a:ext>
              </a:extLst>
            </p:cNvPr>
            <p:cNvSpPr/>
            <p:nvPr/>
          </p:nvSpPr>
          <p:spPr>
            <a:xfrm>
              <a:off x="2160294" y="631678"/>
              <a:ext cx="3930473" cy="3930474"/>
            </a:xfrm>
            <a:prstGeom prst="blockArc">
              <a:avLst>
                <a:gd name="adj1" fmla="val 2700000"/>
                <a:gd name="adj2" fmla="val 54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0" name="Block Arc 129">
              <a:extLst>
                <a:ext uri="{FF2B5EF4-FFF2-40B4-BE49-F238E27FC236}">
                  <a16:creationId xmlns:a16="http://schemas.microsoft.com/office/drawing/2014/main" id="{CFC036EC-2AE3-45D4-ADE2-396AC55ADFB8}"/>
                </a:ext>
              </a:extLst>
            </p:cNvPr>
            <p:cNvSpPr/>
            <p:nvPr/>
          </p:nvSpPr>
          <p:spPr>
            <a:xfrm>
              <a:off x="2160294" y="631678"/>
              <a:ext cx="3930473" cy="3930474"/>
            </a:xfrm>
            <a:prstGeom prst="blockArc">
              <a:avLst>
                <a:gd name="adj1" fmla="val 0"/>
                <a:gd name="adj2" fmla="val 27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1" name="Block Arc 130">
              <a:extLst>
                <a:ext uri="{FF2B5EF4-FFF2-40B4-BE49-F238E27FC236}">
                  <a16:creationId xmlns:a16="http://schemas.microsoft.com/office/drawing/2014/main" id="{111D4FF4-3487-4B26-A5FB-4442CCE5AA67}"/>
                </a:ext>
              </a:extLst>
            </p:cNvPr>
            <p:cNvSpPr/>
            <p:nvPr/>
          </p:nvSpPr>
          <p:spPr>
            <a:xfrm>
              <a:off x="2160294" y="631678"/>
              <a:ext cx="3930473" cy="3930474"/>
            </a:xfrm>
            <a:prstGeom prst="blockArc">
              <a:avLst>
                <a:gd name="adj1" fmla="val 18900000"/>
                <a:gd name="adj2" fmla="val 0"/>
                <a:gd name="adj3" fmla="val 3430"/>
              </a:avLst>
            </a:prstGeom>
            <a:solidFill>
              <a:srgbClr val="CCCCCC"/>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2" name="Block Arc 131">
              <a:extLst>
                <a:ext uri="{FF2B5EF4-FFF2-40B4-BE49-F238E27FC236}">
                  <a16:creationId xmlns:a16="http://schemas.microsoft.com/office/drawing/2014/main" id="{B0D772E5-AFBD-4B14-9B45-D8C082D21DD1}"/>
                </a:ext>
              </a:extLst>
            </p:cNvPr>
            <p:cNvSpPr/>
            <p:nvPr/>
          </p:nvSpPr>
          <p:spPr>
            <a:xfrm>
              <a:off x="2160294" y="631678"/>
              <a:ext cx="3930473" cy="3930474"/>
            </a:xfrm>
            <a:prstGeom prst="blockArc">
              <a:avLst>
                <a:gd name="adj1" fmla="val 16200000"/>
                <a:gd name="adj2" fmla="val 189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3" name="Freeform 31">
              <a:extLst>
                <a:ext uri="{FF2B5EF4-FFF2-40B4-BE49-F238E27FC236}">
                  <a16:creationId xmlns:a16="http://schemas.microsoft.com/office/drawing/2014/main" id="{84D681CB-D86E-4756-B454-2375714DDCEE}"/>
                </a:ext>
              </a:extLst>
            </p:cNvPr>
            <p:cNvSpPr/>
            <p:nvPr/>
          </p:nvSpPr>
          <p:spPr>
            <a:xfrm>
              <a:off x="3128723" y="1600108"/>
              <a:ext cx="1993614" cy="1993614"/>
            </a:xfrm>
            <a:custGeom>
              <a:avLst/>
              <a:gdLst>
                <a:gd name="connsiteX0" fmla="*/ 0 w 1993614"/>
                <a:gd name="connsiteY0" fmla="*/ 996807 h 1993614"/>
                <a:gd name="connsiteX1" fmla="*/ 996807 w 1993614"/>
                <a:gd name="connsiteY1" fmla="*/ 0 h 1993614"/>
                <a:gd name="connsiteX2" fmla="*/ 1993614 w 1993614"/>
                <a:gd name="connsiteY2" fmla="*/ 996807 h 1993614"/>
                <a:gd name="connsiteX3" fmla="*/ 996807 w 1993614"/>
                <a:gd name="connsiteY3" fmla="*/ 1993614 h 1993614"/>
                <a:gd name="connsiteX4" fmla="*/ 0 w 1993614"/>
                <a:gd name="connsiteY4" fmla="*/ 996807 h 1993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614" h="1993614">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a:solidFill>
                <a:srgbClr val="4C4C4C"/>
              </a:solidFill>
            </a:ln>
            <a:effectLst>
              <a:outerShdw blurRad="50800" dist="38100" dir="8100000" algn="tr" rotWithShape="0">
                <a:prstClr val="black">
                  <a:alpha val="40000"/>
                </a:prstClr>
              </a:outerShdw>
            </a:effectLst>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07198" tIns="307198" rIns="307198" bIns="307198" numCol="1" spcCol="1270" anchor="ctr" anchorCtr="0">
              <a:noAutofit/>
            </a:bodyPr>
            <a:lstStyle/>
            <a:p>
              <a:pPr lvl="0" algn="ctr" defTabSz="533400">
                <a:lnSpc>
                  <a:spcPct val="90000"/>
                </a:lnSpc>
                <a:spcBef>
                  <a:spcPct val="0"/>
                </a:spcBef>
                <a:spcAft>
                  <a:spcPct val="35000"/>
                </a:spcAft>
              </a:pPr>
              <a:endParaRPr lang="en-IN" sz="1200" kern="1200" dirty="0">
                <a:solidFill>
                  <a:srgbClr val="4C4C4C"/>
                </a:solidFill>
                <a:latin typeface="Roboto Cn" pitchFamily="2" charset="0"/>
                <a:ea typeface="Roboto Cn" pitchFamily="2" charset="0"/>
              </a:endParaRPr>
            </a:p>
          </p:txBody>
        </p:sp>
        <p:sp>
          <p:nvSpPr>
            <p:cNvPr id="134" name="Freeform 32">
              <a:extLst>
                <a:ext uri="{FF2B5EF4-FFF2-40B4-BE49-F238E27FC236}">
                  <a16:creationId xmlns:a16="http://schemas.microsoft.com/office/drawing/2014/main" id="{4B372692-F430-416D-8354-7E20E10DACB2}"/>
                </a:ext>
              </a:extLst>
            </p:cNvPr>
            <p:cNvSpPr/>
            <p:nvPr/>
          </p:nvSpPr>
          <p:spPr>
            <a:xfrm>
              <a:off x="3657379" y="19723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5" name="Freeform 33">
              <a:extLst>
                <a:ext uri="{FF2B5EF4-FFF2-40B4-BE49-F238E27FC236}">
                  <a16:creationId xmlns:a16="http://schemas.microsoft.com/office/drawing/2014/main" id="{AA766CEF-78FC-4437-B612-CE45C199F0F1}"/>
                </a:ext>
              </a:extLst>
            </p:cNvPr>
            <p:cNvSpPr/>
            <p:nvPr/>
          </p:nvSpPr>
          <p:spPr>
            <a:xfrm>
              <a:off x="5023178" y="762966"/>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CCCCCC"/>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6" name="Freeform 34">
              <a:extLst>
                <a:ext uri="{FF2B5EF4-FFF2-40B4-BE49-F238E27FC236}">
                  <a16:creationId xmlns:a16="http://schemas.microsoft.com/office/drawing/2014/main" id="{D3187795-3A1A-4663-A396-492CCC07CB57}"/>
                </a:ext>
              </a:extLst>
            </p:cNvPr>
            <p:cNvSpPr/>
            <p:nvPr/>
          </p:nvSpPr>
          <p:spPr>
            <a:xfrm>
              <a:off x="558891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7" name="Freeform 35">
              <a:extLst>
                <a:ext uri="{FF2B5EF4-FFF2-40B4-BE49-F238E27FC236}">
                  <a16:creationId xmlns:a16="http://schemas.microsoft.com/office/drawing/2014/main" id="{20CBC2B0-8D13-49B1-9FA0-DF8B0AF5CB4B}"/>
                </a:ext>
              </a:extLst>
            </p:cNvPr>
            <p:cNvSpPr/>
            <p:nvPr/>
          </p:nvSpPr>
          <p:spPr>
            <a:xfrm>
              <a:off x="5023177" y="3494562"/>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9D9D9D"/>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8" name="Freeform 36">
              <a:extLst>
                <a:ext uri="{FF2B5EF4-FFF2-40B4-BE49-F238E27FC236}">
                  <a16:creationId xmlns:a16="http://schemas.microsoft.com/office/drawing/2014/main" id="{39019976-B1C2-4305-B168-A05BD0CB2C4E}"/>
                </a:ext>
              </a:extLst>
            </p:cNvPr>
            <p:cNvSpPr/>
            <p:nvPr/>
          </p:nvSpPr>
          <p:spPr>
            <a:xfrm>
              <a:off x="3657379" y="406029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39" name="Freeform 37">
              <a:extLst>
                <a:ext uri="{FF2B5EF4-FFF2-40B4-BE49-F238E27FC236}">
                  <a16:creationId xmlns:a16="http://schemas.microsoft.com/office/drawing/2014/main" id="{BD305D83-550B-4C24-AF9F-AA9DE43E95EF}"/>
                </a:ext>
              </a:extLst>
            </p:cNvPr>
            <p:cNvSpPr/>
            <p:nvPr/>
          </p:nvSpPr>
          <p:spPr>
            <a:xfrm>
              <a:off x="2291582" y="34945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A8A8A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0" name="Freeform 38">
              <a:extLst>
                <a:ext uri="{FF2B5EF4-FFF2-40B4-BE49-F238E27FC236}">
                  <a16:creationId xmlns:a16="http://schemas.microsoft.com/office/drawing/2014/main" id="{92041494-44D7-4E45-A4CF-B5BE55A644BA}"/>
                </a:ext>
              </a:extLst>
            </p:cNvPr>
            <p:cNvSpPr/>
            <p:nvPr/>
          </p:nvSpPr>
          <p:spPr>
            <a:xfrm>
              <a:off x="172585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chemeClr val="tx1"/>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1" name="Freeform 39">
              <a:extLst>
                <a:ext uri="{FF2B5EF4-FFF2-40B4-BE49-F238E27FC236}">
                  <a16:creationId xmlns:a16="http://schemas.microsoft.com/office/drawing/2014/main" id="{290FE087-25E7-4182-A982-270275095219}"/>
                </a:ext>
              </a:extLst>
            </p:cNvPr>
            <p:cNvSpPr/>
            <p:nvPr/>
          </p:nvSpPr>
          <p:spPr>
            <a:xfrm>
              <a:off x="2291581" y="76296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98989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grpSp>
      <p:pic>
        <p:nvPicPr>
          <p:cNvPr id="142" name="Picture 141">
            <a:extLst>
              <a:ext uri="{FF2B5EF4-FFF2-40B4-BE49-F238E27FC236}">
                <a16:creationId xmlns:a16="http://schemas.microsoft.com/office/drawing/2014/main" id="{E4F76C4B-B815-42DE-AFB4-459EFEE7BC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06518" y="1572770"/>
            <a:ext cx="365816" cy="365816"/>
          </a:xfrm>
          <a:prstGeom prst="rect">
            <a:avLst/>
          </a:prstGeom>
          <a:scene3d>
            <a:camera prst="orthographicFront">
              <a:rot lat="0" lon="0" rev="0"/>
            </a:camera>
            <a:lightRig rig="threePt" dir="t"/>
          </a:scene3d>
        </p:spPr>
      </p:pic>
      <p:pic>
        <p:nvPicPr>
          <p:cNvPr id="143" name="Picture 142">
            <a:extLst>
              <a:ext uri="{FF2B5EF4-FFF2-40B4-BE49-F238E27FC236}">
                <a16:creationId xmlns:a16="http://schemas.microsoft.com/office/drawing/2014/main" id="{3BE0AA93-5B5E-4D23-B226-9514D65897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72122" y="3840710"/>
            <a:ext cx="365816" cy="365816"/>
          </a:xfrm>
          <a:prstGeom prst="rect">
            <a:avLst/>
          </a:prstGeom>
          <a:scene3d>
            <a:camera prst="orthographicFront">
              <a:rot lat="0" lon="0" rev="0"/>
            </a:camera>
            <a:lightRig rig="threePt" dir="t"/>
          </a:scene3d>
        </p:spPr>
      </p:pic>
      <p:pic>
        <p:nvPicPr>
          <p:cNvPr id="144" name="Picture 143">
            <a:extLst>
              <a:ext uri="{FF2B5EF4-FFF2-40B4-BE49-F238E27FC236}">
                <a16:creationId xmlns:a16="http://schemas.microsoft.com/office/drawing/2014/main" id="{CB655488-71C0-424A-96C6-3E76C4B878F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85784" y="3229619"/>
            <a:ext cx="365816" cy="365816"/>
          </a:xfrm>
          <a:prstGeom prst="rect">
            <a:avLst/>
          </a:prstGeom>
          <a:scene3d>
            <a:camera prst="orthographicFront">
              <a:rot lat="0" lon="0" rev="0"/>
            </a:camera>
            <a:lightRig rig="threePt" dir="t"/>
          </a:scene3d>
        </p:spPr>
      </p:pic>
      <p:pic>
        <p:nvPicPr>
          <p:cNvPr id="145" name="Picture 144">
            <a:extLst>
              <a:ext uri="{FF2B5EF4-FFF2-40B4-BE49-F238E27FC236}">
                <a16:creationId xmlns:a16="http://schemas.microsoft.com/office/drawing/2014/main" id="{ACF79AE9-77DE-42C0-991F-B3FAD827816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60129" y="2284117"/>
            <a:ext cx="365816" cy="365816"/>
          </a:xfrm>
          <a:prstGeom prst="rect">
            <a:avLst/>
          </a:prstGeom>
          <a:scene3d>
            <a:camera prst="orthographicFront">
              <a:rot lat="0" lon="0" rev="0"/>
            </a:camera>
            <a:lightRig rig="threePt" dir="t"/>
          </a:scene3d>
        </p:spPr>
      </p:pic>
      <p:pic>
        <p:nvPicPr>
          <p:cNvPr id="146" name="Picture 145">
            <a:extLst>
              <a:ext uri="{FF2B5EF4-FFF2-40B4-BE49-F238E27FC236}">
                <a16:creationId xmlns:a16="http://schemas.microsoft.com/office/drawing/2014/main" id="{1E127694-CB04-4394-88E1-0D173E80827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71063" y="1518775"/>
            <a:ext cx="365816" cy="365816"/>
          </a:xfrm>
          <a:prstGeom prst="rect">
            <a:avLst/>
          </a:prstGeom>
          <a:scene3d>
            <a:camera prst="orthographicFront">
              <a:rot lat="0" lon="0" rev="0"/>
            </a:camera>
            <a:lightRig rig="threePt" dir="t"/>
          </a:scene3d>
        </p:spPr>
      </p:pic>
      <p:pic>
        <p:nvPicPr>
          <p:cNvPr id="147" name="Picture 146">
            <a:extLst>
              <a:ext uri="{FF2B5EF4-FFF2-40B4-BE49-F238E27FC236}">
                <a16:creationId xmlns:a16="http://schemas.microsoft.com/office/drawing/2014/main" id="{7C33CD56-CCCB-40E1-84F7-6636672DCD5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606880" y="2182634"/>
            <a:ext cx="365816" cy="365816"/>
          </a:xfrm>
          <a:prstGeom prst="rect">
            <a:avLst/>
          </a:prstGeom>
          <a:scene3d>
            <a:camera prst="orthographicFront">
              <a:rot lat="0" lon="0" rev="0"/>
            </a:camera>
            <a:lightRig rig="threePt" dir="t"/>
          </a:scene3d>
        </p:spPr>
      </p:pic>
      <p:pic>
        <p:nvPicPr>
          <p:cNvPr id="148" name="Picture 147">
            <a:extLst>
              <a:ext uri="{FF2B5EF4-FFF2-40B4-BE49-F238E27FC236}">
                <a16:creationId xmlns:a16="http://schemas.microsoft.com/office/drawing/2014/main" id="{98979666-D489-4280-ADFE-5A951BBF8895}"/>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641355" y="3145032"/>
            <a:ext cx="365816" cy="365816"/>
          </a:xfrm>
          <a:prstGeom prst="rect">
            <a:avLst/>
          </a:prstGeom>
          <a:scene3d>
            <a:camera prst="orthographicFront">
              <a:rot lat="0" lon="0" rev="0"/>
            </a:camera>
            <a:lightRig rig="threePt" dir="t"/>
          </a:scene3d>
        </p:spPr>
      </p:pic>
      <p:pic>
        <p:nvPicPr>
          <p:cNvPr id="149" name="Picture 148">
            <a:extLst>
              <a:ext uri="{FF2B5EF4-FFF2-40B4-BE49-F238E27FC236}">
                <a16:creationId xmlns:a16="http://schemas.microsoft.com/office/drawing/2014/main" id="{E5B1353A-C1EF-4AB0-9FEA-62B7358C4F2A}"/>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014639" y="3877794"/>
            <a:ext cx="365816" cy="365816"/>
          </a:xfrm>
          <a:prstGeom prst="rect">
            <a:avLst/>
          </a:prstGeom>
          <a:scene3d>
            <a:camera prst="orthographicFront">
              <a:rot lat="0" lon="0" rev="0"/>
            </a:camera>
            <a:lightRig rig="threePt" dir="t"/>
          </a:scene3d>
        </p:spPr>
      </p:pic>
      <p:sp>
        <p:nvSpPr>
          <p:cNvPr id="150" name="Text Placeholder 14">
            <a:extLst>
              <a:ext uri="{FF2B5EF4-FFF2-40B4-BE49-F238E27FC236}">
                <a16:creationId xmlns:a16="http://schemas.microsoft.com/office/drawing/2014/main" id="{966432A7-F3D2-4BD6-AFE8-25EAF6CCF3DC}"/>
              </a:ext>
            </a:extLst>
          </p:cNvPr>
          <p:cNvSpPr>
            <a:spLocks noGrp="1"/>
          </p:cNvSpPr>
          <p:nvPr>
            <p:ph type="body" sz="quarter" idx="55" hasCustomPrompt="1"/>
          </p:nvPr>
        </p:nvSpPr>
        <p:spPr>
          <a:xfrm>
            <a:off x="4052675" y="2723156"/>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56" name="Rectangle 55">
            <a:extLst>
              <a:ext uri="{FF2B5EF4-FFF2-40B4-BE49-F238E27FC236}">
                <a16:creationId xmlns:a16="http://schemas.microsoft.com/office/drawing/2014/main" id="{6F353FB6-AAE4-CB41-BDE4-670BCBA9896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8" name="Title 11">
            <a:extLst>
              <a:ext uri="{FF2B5EF4-FFF2-40B4-BE49-F238E27FC236}">
                <a16:creationId xmlns:a16="http://schemas.microsoft.com/office/drawing/2014/main" id="{129AD187-3F06-B142-AE95-538A3E04D765}"/>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59" name="Picture 58">
            <a:extLst>
              <a:ext uri="{FF2B5EF4-FFF2-40B4-BE49-F238E27FC236}">
                <a16:creationId xmlns:a16="http://schemas.microsoft.com/office/drawing/2014/main" id="{6B944F7C-69EF-FC48-847F-BEF393C6B40F}"/>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53332641"/>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500D484D-755B-CC43-99C4-2BB0EB76FEF6}" type="datetime1">
              <a:rPr lang="en-IN" smtClean="0"/>
              <a:t>24-10-2020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4" name="Text Placeholder 8">
            <a:extLst>
              <a:ext uri="{FF2B5EF4-FFF2-40B4-BE49-F238E27FC236}">
                <a16:creationId xmlns:a16="http://schemas.microsoft.com/office/drawing/2014/main" id="{8C99F4FE-101A-4013-A504-B6C2195E7126}"/>
              </a:ext>
            </a:extLst>
          </p:cNvPr>
          <p:cNvSpPr>
            <a:spLocks noGrp="1"/>
          </p:cNvSpPr>
          <p:nvPr>
            <p:ph type="body" sz="quarter" idx="15" hasCustomPrompt="1"/>
          </p:nvPr>
        </p:nvSpPr>
        <p:spPr>
          <a:xfrm>
            <a:off x="630238" y="1455738"/>
            <a:ext cx="2933700" cy="3060700"/>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4" name="Chart Placeholder 3"/>
          <p:cNvSpPr>
            <a:spLocks noGrp="1"/>
          </p:cNvSpPr>
          <p:nvPr>
            <p:ph type="chart" sz="quarter" idx="16" hasCustomPrompt="1"/>
          </p:nvPr>
        </p:nvSpPr>
        <p:spPr>
          <a:xfrm>
            <a:off x="3676650" y="1466850"/>
            <a:ext cx="4845050" cy="3048000"/>
          </a:xfrm>
          <a:prstGeom prst="rect">
            <a:avLst/>
          </a:prstGeom>
        </p:spPr>
        <p:txBody>
          <a:bodyPr/>
          <a:lstStyle>
            <a:lvl1pPr marL="0" indent="0">
              <a:buNone/>
              <a:defRPr lang="en-IN" sz="1100" dirty="0">
                <a:latin typeface="Proxima Nova Rg" pitchFamily="50" charset="0"/>
              </a:defRPr>
            </a:lvl1pPr>
          </a:lstStyle>
          <a:p>
            <a:r>
              <a:rPr lang="en-IN" dirty="0"/>
              <a:t>Click to add chart</a:t>
            </a:r>
          </a:p>
        </p:txBody>
      </p:sp>
      <p:sp>
        <p:nvSpPr>
          <p:cNvPr id="7" name="Rectangle 6">
            <a:extLst>
              <a:ext uri="{FF2B5EF4-FFF2-40B4-BE49-F238E27FC236}">
                <a16:creationId xmlns:a16="http://schemas.microsoft.com/office/drawing/2014/main" id="{D16AFEDF-03EE-FC49-BE63-C7AA217320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Title 11">
            <a:extLst>
              <a:ext uri="{FF2B5EF4-FFF2-40B4-BE49-F238E27FC236}">
                <a16:creationId xmlns:a16="http://schemas.microsoft.com/office/drawing/2014/main" id="{F1952F7C-711F-D049-A96D-6BBF6CD0BC64}"/>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1" name="Picture 10">
            <a:extLst>
              <a:ext uri="{FF2B5EF4-FFF2-40B4-BE49-F238E27FC236}">
                <a16:creationId xmlns:a16="http://schemas.microsoft.com/office/drawing/2014/main" id="{EB70C7B4-4F41-D048-8244-D5BA9C5BD0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51642401"/>
      </p:ext>
    </p:extLst>
  </p:cSld>
  <p:clrMapOvr>
    <a:masterClrMapping/>
  </p:clrMapOvr>
  <p:extLst>
    <p:ext uri="{DCECCB84-F9BA-43D5-87BE-67443E8EF086}">
      <p15:sldGuideLst xmlns:p15="http://schemas.microsoft.com/office/powerpoint/2012/main">
        <p15:guide id="5" orient="horz" pos="395" userDrawn="1">
          <p15:clr>
            <a:srgbClr val="FBAE40"/>
          </p15:clr>
        </p15:guide>
        <p15:guide id="6" pos="2245" userDrawn="1">
          <p15:clr>
            <a:srgbClr val="FBAE40"/>
          </p15:clr>
        </p15:guide>
        <p15:guide id="7" orient="horz" pos="917" userDrawn="1">
          <p15:clr>
            <a:srgbClr val="FBAE40"/>
          </p15:clr>
        </p15:guide>
        <p15:guide id="8" orient="horz" pos="2845"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17"/>
        <p:cNvGrpSpPr/>
        <p:nvPr/>
      </p:nvGrpSpPr>
      <p:grpSpPr>
        <a:xfrm>
          <a:off x="0" y="0"/>
          <a:ext cx="0" cy="0"/>
          <a:chOff x="0" y="0"/>
          <a:chExt cx="0" cy="0"/>
        </a:xfrm>
      </p:grpSpPr>
      <p:sp>
        <p:nvSpPr>
          <p:cNvPr id="18" name="Google Shape;18;p3"/>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825AC8A-E3E4-AB4D-AABE-2AF883CEDDEB}" type="datetime1">
              <a:rPr lang="en-IN" smtClean="0"/>
              <a:t>24-10-2020</a:t>
            </a:fld>
            <a:endParaRPr/>
          </a:p>
        </p:txBody>
      </p:sp>
      <p:sp>
        <p:nvSpPr>
          <p:cNvPr id="20" name="Google Shape;20;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1" name="Google Shape;21;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2" name="Google Shape;22;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pic>
        <p:nvPicPr>
          <p:cNvPr id="23" name="Google Shape;23;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4" name="Google Shape;24;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spTree>
    <p:extLst>
      <p:ext uri="{BB962C8B-B14F-4D97-AF65-F5344CB8AC3E}">
        <p14:creationId xmlns:p14="http://schemas.microsoft.com/office/powerpoint/2010/main" val="3751089565"/>
      </p:ext>
    </p:extLst>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2 Line 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6D2E29-3933-614D-82C7-D215195ADAE0}" type="datetime1">
              <a:rPr lang="en-IN" smtClean="0"/>
              <a:t>24-10-2020</a:t>
            </a:fld>
            <a:endParaRPr lang="en-IN"/>
          </a:p>
        </p:txBody>
      </p:sp>
      <p:sp>
        <p:nvSpPr>
          <p:cNvPr id="6" name="Slide Number Placeholder 5"/>
          <p:cNvSpPr>
            <a:spLocks noGrp="1"/>
          </p:cNvSpPr>
          <p:nvPr>
            <p:ph type="sldNum" sz="quarter" idx="12"/>
          </p:nvPr>
        </p:nvSpPr>
        <p:spPr/>
        <p:txBody>
          <a:bodyPr/>
          <a:lstStyle/>
          <a:p>
            <a:fld id="{273EEA2F-D825-49D3-9C25-497F06EFD3F7}" type="slidenum">
              <a:rPr lang="en-IN" smtClean="0"/>
              <a:t>‹#›</a:t>
            </a:fld>
            <a:endParaRPr lang="en-IN"/>
          </a:p>
        </p:txBody>
      </p:sp>
      <p:sp>
        <p:nvSpPr>
          <p:cNvPr id="11" name="Text Placeholder 2">
            <a:extLst>
              <a:ext uri="{FF2B5EF4-FFF2-40B4-BE49-F238E27FC236}">
                <a16:creationId xmlns:a16="http://schemas.microsoft.com/office/drawing/2014/main" id="{57C4AE0F-0222-463A-BC9B-64E5CB81DFDB}"/>
              </a:ext>
            </a:extLst>
          </p:cNvPr>
          <p:cNvSpPr>
            <a:spLocks noGrp="1"/>
          </p:cNvSpPr>
          <p:nvPr>
            <p:ph idx="15" hasCustomPrompt="1"/>
          </p:nvPr>
        </p:nvSpPr>
        <p:spPr>
          <a:xfrm>
            <a:off x="3303588" y="1816100"/>
            <a:ext cx="5265737" cy="26193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12" name="Rectangle 11">
            <a:extLst>
              <a:ext uri="{FF2B5EF4-FFF2-40B4-BE49-F238E27FC236}">
                <a16:creationId xmlns:a16="http://schemas.microsoft.com/office/drawing/2014/main" id="{7BC9426B-1D3C-A648-8F96-E6F93EA9AE4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4" name="Title 11">
            <a:extLst>
              <a:ext uri="{FF2B5EF4-FFF2-40B4-BE49-F238E27FC236}">
                <a16:creationId xmlns:a16="http://schemas.microsoft.com/office/drawing/2014/main" id="{8BDD3B13-3839-F74C-B2C5-2A176DC3476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5" name="Picture 14">
            <a:extLst>
              <a:ext uri="{FF2B5EF4-FFF2-40B4-BE49-F238E27FC236}">
                <a16:creationId xmlns:a16="http://schemas.microsoft.com/office/drawing/2014/main" id="{BA52BC07-1C5A-2748-A833-73EA6AF24AB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793604851"/>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DF1C9B-713D-40DB-A62A-D1F6BB670D90}"/>
              </a:ext>
            </a:extLst>
          </p:cNvPr>
          <p:cNvSpPr/>
          <p:nvPr/>
        </p:nvSpPr>
        <p:spPr>
          <a:xfrm>
            <a:off x="-431"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5796CEC6-43E1-427C-ABD1-13EFFEFDAF5A}"/>
              </a:ext>
            </a:extLst>
          </p:cNvPr>
          <p:cNvSpPr>
            <a:spLocks noGrp="1"/>
          </p:cNvSpPr>
          <p:nvPr>
            <p:ph type="title" hasCustomPrompt="1"/>
          </p:nvPr>
        </p:nvSpPr>
        <p:spPr>
          <a:xfrm>
            <a:off x="630238" y="544498"/>
            <a:ext cx="5990568" cy="562407"/>
          </a:xfrm>
        </p:spPr>
        <p:txBody>
          <a:bodyPr>
            <a:noAutofit/>
          </a:bodyPr>
          <a:lstStyle>
            <a:lvl1pPr>
              <a:defRPr sz="3600">
                <a:solidFill>
                  <a:schemeClr val="bg1"/>
                </a:solidFill>
              </a:defRPr>
            </a:lvl1pPr>
          </a:lstStyle>
          <a:p>
            <a:r>
              <a:rPr lang="en-US" dirty="0"/>
              <a:t>Click to add title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lvl1pPr>
              <a:defRPr>
                <a:solidFill>
                  <a:schemeClr val="bg1"/>
                </a:solidFill>
              </a:defRPr>
            </a:lvl1pPr>
          </a:lstStyle>
          <a:p>
            <a:fld id="{7DD0C667-8BB3-D74C-86FC-7D0CD1167351}" type="datetime1">
              <a:rPr lang="en-IN" smtClean="0"/>
              <a:t>24-10-2020</a:t>
            </a:fld>
            <a:endParaRPr lang="en-IN" dirty="0"/>
          </a:p>
        </p:txBody>
      </p:sp>
      <p:sp>
        <p:nvSpPr>
          <p:cNvPr id="4" name="Footer Placeholder 3">
            <a:extLst>
              <a:ext uri="{FF2B5EF4-FFF2-40B4-BE49-F238E27FC236}">
                <a16:creationId xmlns:a16="http://schemas.microsoft.com/office/drawing/2014/main" id="{3D0D8DFB-EB9D-4CFE-AECF-ECCB2F8CAB79}"/>
              </a:ext>
            </a:extLst>
          </p:cNvPr>
          <p:cNvSpPr>
            <a:spLocks noGrp="1"/>
          </p:cNvSpPr>
          <p:nvPr>
            <p:ph type="ftr" sz="quarter" idx="11"/>
          </p:nvPr>
        </p:nvSpPr>
        <p:spPr>
          <a:xfrm>
            <a:off x="3028950" y="4767263"/>
            <a:ext cx="3086100" cy="273844"/>
          </a:xfrm>
          <a:prstGeom prst="rect">
            <a:avLst/>
          </a:prstGeom>
        </p:spPr>
        <p:txBody>
          <a:bodyPr/>
          <a:lstStyle>
            <a:lvl1pPr>
              <a:defRPr>
                <a:solidFill>
                  <a:schemeClr val="bg1"/>
                </a:solidFill>
              </a:defRPr>
            </a:lvl1pPr>
          </a:lstStyle>
          <a:p>
            <a:r>
              <a:rPr lang="en-IN"/>
              <a:t>Data Science Certification Program</a:t>
            </a:r>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lvl1pPr>
              <a:defRPr>
                <a:solidFill>
                  <a:schemeClr val="bg1"/>
                </a:solidFill>
              </a:defRPr>
            </a:lvl1pPr>
          </a:lstStyle>
          <a:p>
            <a:fld id="{273EEA2F-D825-49D3-9C25-497F06EFD3F7}" type="slidenum">
              <a:rPr lang="en-IN" smtClean="0"/>
              <a:t>‹#›</a:t>
            </a:fld>
            <a:endParaRPr lang="en-IN"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8" name="Rectangle 7">
            <a:extLst>
              <a:ext uri="{FF2B5EF4-FFF2-40B4-BE49-F238E27FC236}">
                <a16:creationId xmlns:a16="http://schemas.microsoft.com/office/drawing/2014/main" id="{45DF1C9B-713D-40DB-A62A-D1F6BB670D90}"/>
              </a:ext>
            </a:extLst>
          </p:cNvPr>
          <p:cNvSpPr/>
          <p:nvPr userDrawn="1"/>
        </p:nvSpPr>
        <p:spPr>
          <a:xfrm>
            <a:off x="0"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C80AC936-0B18-A241-B2D6-3F1133E340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8640815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2 Line Title, Infographics and Caption">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6E02A8A3-DB71-4204-8178-44D43F0A7DDB}"/>
              </a:ext>
            </a:extLst>
          </p:cNvPr>
          <p:cNvSpPr/>
          <p:nvPr userDrawn="1"/>
        </p:nvSpPr>
        <p:spPr>
          <a:xfrm>
            <a:off x="-1" y="600076"/>
            <a:ext cx="9144001" cy="4543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Rectangle 9">
            <a:extLst>
              <a:ext uri="{FF2B5EF4-FFF2-40B4-BE49-F238E27FC236}">
                <a16:creationId xmlns:a16="http://schemas.microsoft.com/office/drawing/2014/main" id="{3DC02D0B-A252-47F4-90C6-E6D73E995E19}"/>
              </a:ext>
            </a:extLst>
          </p:cNvPr>
          <p:cNvSpPr/>
          <p:nvPr userDrawn="1"/>
        </p:nvSpPr>
        <p:spPr>
          <a:xfrm>
            <a:off x="-2" y="-20049"/>
            <a:ext cx="9144001" cy="5143500"/>
          </a:xfrm>
          <a:prstGeom prst="rect">
            <a:avLst/>
          </a:prstGeom>
          <a:blipFill>
            <a:blip r:embed="rId2">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6" name="Picture Placeholder 55">
            <a:extLst>
              <a:ext uri="{FF2B5EF4-FFF2-40B4-BE49-F238E27FC236}">
                <a16:creationId xmlns:a16="http://schemas.microsoft.com/office/drawing/2014/main" id="{DD8D96AE-F6F4-434E-9686-AF89D00D27E4}"/>
              </a:ext>
            </a:extLst>
          </p:cNvPr>
          <p:cNvSpPr>
            <a:spLocks noGrp="1"/>
          </p:cNvSpPr>
          <p:nvPr>
            <p:ph type="pic" sz="quarter" idx="23"/>
          </p:nvPr>
        </p:nvSpPr>
        <p:spPr>
          <a:xfrm>
            <a:off x="-2" y="-12111"/>
            <a:ext cx="9144002" cy="5147675"/>
          </a:xfrm>
          <a:prstGeom prst="rect">
            <a:avLst/>
          </a:prstGeom>
        </p:spPr>
        <p:txBody>
          <a:bodyPr/>
          <a:lstStyle/>
          <a:p>
            <a:endParaRPr lang="en-IN"/>
          </a:p>
        </p:txBody>
      </p:sp>
      <p:sp>
        <p:nvSpPr>
          <p:cNvPr id="61" name="Picture Placeholder 60">
            <a:extLst>
              <a:ext uri="{FF2B5EF4-FFF2-40B4-BE49-F238E27FC236}">
                <a16:creationId xmlns:a16="http://schemas.microsoft.com/office/drawing/2014/main" id="{1F6816D9-B4AF-47C1-8C5D-860514751DF3}"/>
              </a:ext>
            </a:extLst>
          </p:cNvPr>
          <p:cNvSpPr>
            <a:spLocks noGrp="1"/>
          </p:cNvSpPr>
          <p:nvPr>
            <p:ph type="pic" sz="quarter" idx="22"/>
          </p:nvPr>
        </p:nvSpPr>
        <p:spPr>
          <a:xfrm>
            <a:off x="10220735" y="-3856909"/>
            <a:ext cx="9144001" cy="5147675"/>
          </a:xfrm>
          <a:custGeom>
            <a:avLst/>
            <a:gdLst>
              <a:gd name="connsiteX0" fmla="*/ 1 w 9144001"/>
              <a:gd name="connsiteY0" fmla="*/ 0 h 5147675"/>
              <a:gd name="connsiteX1" fmla="*/ 9144001 w 9144001"/>
              <a:gd name="connsiteY1" fmla="*/ 0 h 5147675"/>
              <a:gd name="connsiteX2" fmla="*/ 9144001 w 9144001"/>
              <a:gd name="connsiteY2" fmla="*/ 2897600 h 5147675"/>
              <a:gd name="connsiteX3" fmla="*/ 9144001 w 9144001"/>
              <a:gd name="connsiteY3" fmla="*/ 3191288 h 5147675"/>
              <a:gd name="connsiteX4" fmla="*/ 9144001 w 9144001"/>
              <a:gd name="connsiteY4" fmla="*/ 5147088 h 5147675"/>
              <a:gd name="connsiteX5" fmla="*/ 4727575 w 9144001"/>
              <a:gd name="connsiteY5" fmla="*/ 5147088 h 5147675"/>
              <a:gd name="connsiteX6" fmla="*/ 4727575 w 9144001"/>
              <a:gd name="connsiteY6" fmla="*/ 5147675 h 5147675"/>
              <a:gd name="connsiteX7" fmla="*/ 3650997 w 9144001"/>
              <a:gd name="connsiteY7" fmla="*/ 5147675 h 5147675"/>
              <a:gd name="connsiteX8" fmla="*/ 2002040 w 9144001"/>
              <a:gd name="connsiteY8" fmla="*/ 5147675 h 5147675"/>
              <a:gd name="connsiteX9" fmla="*/ 528199 w 9144001"/>
              <a:gd name="connsiteY9" fmla="*/ 4498138 h 5147675"/>
              <a:gd name="connsiteX10" fmla="*/ 371258 w 9144001"/>
              <a:gd name="connsiteY10" fmla="*/ 4301898 h 5147675"/>
              <a:gd name="connsiteX11" fmla="*/ 372954 w 9144001"/>
              <a:gd name="connsiteY11" fmla="*/ 4302311 h 5147675"/>
              <a:gd name="connsiteX12" fmla="*/ 416872 w 9144001"/>
              <a:gd name="connsiteY12" fmla="*/ 4305173 h 5147675"/>
              <a:gd name="connsiteX13" fmla="*/ 421076 w 9144001"/>
              <a:gd name="connsiteY13" fmla="*/ 4304692 h 5147675"/>
              <a:gd name="connsiteX14" fmla="*/ 519767 w 9144001"/>
              <a:gd name="connsiteY14" fmla="*/ 4330646 h 5147675"/>
              <a:gd name="connsiteX15" fmla="*/ 1631739 w 9144001"/>
              <a:gd name="connsiteY15" fmla="*/ 4032541 h 5147675"/>
              <a:gd name="connsiteX16" fmla="*/ 1631739 w 9144001"/>
              <a:gd name="connsiteY16" fmla="*/ 4305790 h 5147675"/>
              <a:gd name="connsiteX17" fmla="*/ 2008581 w 9144001"/>
              <a:gd name="connsiteY17" fmla="*/ 4305790 h 5147675"/>
              <a:gd name="connsiteX18" fmla="*/ 2008581 w 9144001"/>
              <a:gd name="connsiteY18" fmla="*/ 3717145 h 5147675"/>
              <a:gd name="connsiteX19" fmla="*/ 2008582 w 9144001"/>
              <a:gd name="connsiteY19" fmla="*/ 3717145 h 5147675"/>
              <a:gd name="connsiteX20" fmla="*/ 2008582 w 9144001"/>
              <a:gd name="connsiteY20" fmla="*/ 3341860 h 5147675"/>
              <a:gd name="connsiteX21" fmla="*/ 998932 w 9144001"/>
              <a:gd name="connsiteY21" fmla="*/ 3341860 h 5147675"/>
              <a:gd name="connsiteX22" fmla="*/ 998932 w 9144001"/>
              <a:gd name="connsiteY22" fmla="*/ 3717145 h 5147675"/>
              <a:gd name="connsiteX23" fmla="*/ 1373490 w 9144001"/>
              <a:gd name="connsiteY23" fmla="*/ 3717145 h 5147675"/>
              <a:gd name="connsiteX24" fmla="*/ 1303666 w 9144001"/>
              <a:gd name="connsiteY24" fmla="*/ 3798867 h 5147675"/>
              <a:gd name="connsiteX25" fmla="*/ 9481 w 9144001"/>
              <a:gd name="connsiteY25" fmla="*/ 3224240 h 5147675"/>
              <a:gd name="connsiteX26" fmla="*/ 4951 w 9144001"/>
              <a:gd name="connsiteY26" fmla="*/ 3236367 h 5147675"/>
              <a:gd name="connsiteX27" fmla="*/ 2684 w 9144001"/>
              <a:gd name="connsiteY27" fmla="*/ 3191288 h 5147675"/>
              <a:gd name="connsiteX28" fmla="*/ 1 w 9144001"/>
              <a:gd name="connsiteY28" fmla="*/ 3191288 h 5147675"/>
              <a:gd name="connsiteX29" fmla="*/ 1 w 9144001"/>
              <a:gd name="connsiteY29" fmla="*/ 3137961 h 5147675"/>
              <a:gd name="connsiteX30" fmla="*/ 0 w 9144001"/>
              <a:gd name="connsiteY30" fmla="*/ 3137939 h 5147675"/>
              <a:gd name="connsiteX31" fmla="*/ 0 w 9144001"/>
              <a:gd name="connsiteY31" fmla="*/ 3137938 h 5147675"/>
              <a:gd name="connsiteX32" fmla="*/ 0 w 9144001"/>
              <a:gd name="connsiteY32" fmla="*/ 1645650 h 5147675"/>
              <a:gd name="connsiteX33" fmla="*/ 1 w 9144001"/>
              <a:gd name="connsiteY33" fmla="*/ 1645650 h 51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144001" h="5147675">
                <a:moveTo>
                  <a:pt x="1" y="0"/>
                </a:moveTo>
                <a:lnTo>
                  <a:pt x="9144001" y="0"/>
                </a:lnTo>
                <a:lnTo>
                  <a:pt x="9144001" y="2897600"/>
                </a:lnTo>
                <a:lnTo>
                  <a:pt x="9144001" y="3191288"/>
                </a:lnTo>
                <a:lnTo>
                  <a:pt x="9144001" y="5147088"/>
                </a:lnTo>
                <a:lnTo>
                  <a:pt x="4727575" y="5147088"/>
                </a:lnTo>
                <a:lnTo>
                  <a:pt x="4727575" y="5147675"/>
                </a:lnTo>
                <a:lnTo>
                  <a:pt x="3650997" y="5147675"/>
                </a:lnTo>
                <a:lnTo>
                  <a:pt x="2002040" y="5147675"/>
                </a:lnTo>
                <a:cubicBezTo>
                  <a:pt x="1418959" y="5147675"/>
                  <a:pt x="894096" y="4897452"/>
                  <a:pt x="528199" y="4498138"/>
                </a:cubicBezTo>
                <a:lnTo>
                  <a:pt x="371258" y="4301898"/>
                </a:lnTo>
                <a:lnTo>
                  <a:pt x="372954" y="4302311"/>
                </a:lnTo>
                <a:cubicBezTo>
                  <a:pt x="387739" y="4304577"/>
                  <a:pt x="402446" y="4305517"/>
                  <a:pt x="416872" y="4305173"/>
                </a:cubicBezTo>
                <a:lnTo>
                  <a:pt x="421076" y="4304692"/>
                </a:lnTo>
                <a:lnTo>
                  <a:pt x="519767" y="4330646"/>
                </a:lnTo>
                <a:cubicBezTo>
                  <a:pt x="804007" y="4390620"/>
                  <a:pt x="1306113" y="4394625"/>
                  <a:pt x="1631739" y="4032541"/>
                </a:cubicBezTo>
                <a:lnTo>
                  <a:pt x="1631739" y="4305790"/>
                </a:lnTo>
                <a:lnTo>
                  <a:pt x="2008581" y="4305790"/>
                </a:lnTo>
                <a:lnTo>
                  <a:pt x="2008581" y="3717145"/>
                </a:lnTo>
                <a:lnTo>
                  <a:pt x="2008582" y="3717145"/>
                </a:lnTo>
                <a:lnTo>
                  <a:pt x="2008582" y="3341860"/>
                </a:lnTo>
                <a:lnTo>
                  <a:pt x="998932" y="3341860"/>
                </a:lnTo>
                <a:lnTo>
                  <a:pt x="998932" y="3717145"/>
                </a:lnTo>
                <a:lnTo>
                  <a:pt x="1373490" y="3717145"/>
                </a:lnTo>
                <a:lnTo>
                  <a:pt x="1303666" y="3798867"/>
                </a:lnTo>
                <a:cubicBezTo>
                  <a:pt x="914338" y="4173453"/>
                  <a:pt x="32448" y="3945809"/>
                  <a:pt x="9481" y="3224240"/>
                </a:cubicBezTo>
                <a:lnTo>
                  <a:pt x="4951" y="3236367"/>
                </a:lnTo>
                <a:lnTo>
                  <a:pt x="2684" y="3191288"/>
                </a:lnTo>
                <a:lnTo>
                  <a:pt x="1" y="3191288"/>
                </a:lnTo>
                <a:lnTo>
                  <a:pt x="1" y="3137961"/>
                </a:lnTo>
                <a:lnTo>
                  <a:pt x="0" y="3137939"/>
                </a:lnTo>
                <a:lnTo>
                  <a:pt x="0" y="3137938"/>
                </a:lnTo>
                <a:lnTo>
                  <a:pt x="0" y="1645650"/>
                </a:lnTo>
                <a:lnTo>
                  <a:pt x="1" y="1645650"/>
                </a:lnTo>
                <a:close/>
              </a:path>
            </a:pathLst>
          </a:custGeom>
        </p:spPr>
        <p:txBody>
          <a:bodyPr wrap="square">
            <a:noAutofit/>
          </a:bodyPr>
          <a:lstStyle/>
          <a:p>
            <a:endParaRPr lang="en-IN"/>
          </a:p>
        </p:txBody>
      </p:sp>
      <p:sp>
        <p:nvSpPr>
          <p:cNvPr id="133" name="Date Placeholder 132">
            <a:extLst>
              <a:ext uri="{FF2B5EF4-FFF2-40B4-BE49-F238E27FC236}">
                <a16:creationId xmlns:a16="http://schemas.microsoft.com/office/drawing/2014/main" id="{9AC3D831-327E-4ADF-B27E-32AC0913EAB3}"/>
              </a:ext>
            </a:extLst>
          </p:cNvPr>
          <p:cNvSpPr>
            <a:spLocks noGrp="1"/>
          </p:cNvSpPr>
          <p:nvPr>
            <p:ph type="dt" sz="half" idx="15"/>
          </p:nvPr>
        </p:nvSpPr>
        <p:spPr/>
        <p:txBody>
          <a:bodyPr/>
          <a:lstStyle/>
          <a:p>
            <a:fld id="{6864892D-382A-F246-85F9-E706314457B1}" type="datetime1">
              <a:rPr lang="en-IN" smtClean="0"/>
              <a:t>24-10-2020</a:t>
            </a:fld>
            <a:endParaRPr lang="en-IN"/>
          </a:p>
        </p:txBody>
      </p:sp>
      <p:sp>
        <p:nvSpPr>
          <p:cNvPr id="135" name="Slide Number Placeholder 134">
            <a:extLst>
              <a:ext uri="{FF2B5EF4-FFF2-40B4-BE49-F238E27FC236}">
                <a16:creationId xmlns:a16="http://schemas.microsoft.com/office/drawing/2014/main" id="{9B4DE495-883A-4C30-86EF-E937F42C25B7}"/>
              </a:ext>
            </a:extLst>
          </p:cNvPr>
          <p:cNvSpPr>
            <a:spLocks noGrp="1"/>
          </p:cNvSpPr>
          <p:nvPr>
            <p:ph type="sldNum" sz="quarter" idx="17"/>
          </p:nvPr>
        </p:nvSpPr>
        <p:spPr/>
        <p:txBody>
          <a:bodyPr/>
          <a:lstStyle/>
          <a:p>
            <a:fld id="{273EEA2F-D825-49D3-9C25-497F06EFD3F7}" type="slidenum">
              <a:rPr lang="en-IN" smtClean="0"/>
              <a:t>‹#›</a:t>
            </a:fld>
            <a:endParaRPr lang="en-IN"/>
          </a:p>
        </p:txBody>
      </p:sp>
      <p:sp>
        <p:nvSpPr>
          <p:cNvPr id="3" name="Text Placeholder 2">
            <a:extLst>
              <a:ext uri="{FF2B5EF4-FFF2-40B4-BE49-F238E27FC236}">
                <a16:creationId xmlns:a16="http://schemas.microsoft.com/office/drawing/2014/main" id="{03F92C22-F16A-420C-A7E7-19AE8DFA3CB4}"/>
              </a:ext>
            </a:extLst>
          </p:cNvPr>
          <p:cNvSpPr>
            <a:spLocks noGrp="1"/>
          </p:cNvSpPr>
          <p:nvPr>
            <p:ph type="body" sz="quarter" idx="18" hasCustomPrompt="1"/>
          </p:nvPr>
        </p:nvSpPr>
        <p:spPr>
          <a:xfrm>
            <a:off x="3213848" y="3489722"/>
            <a:ext cx="5355081" cy="837009"/>
          </a:xfrm>
          <a:prstGeom prst="rect">
            <a:avLst/>
          </a:prstGeom>
        </p:spPr>
        <p:txBody>
          <a:bodyPr/>
          <a:lstStyle>
            <a:lvl1pPr marL="214308" indent="-214308">
              <a:buFontTx/>
              <a:buBlip>
                <a:blip r:embed="rId3"/>
              </a:buBlip>
              <a:defRPr sz="1200" b="0">
                <a:latin typeface="Proxima Nova Rg" panose="02000506030000020004" pitchFamily="50" charset="0"/>
              </a:defRPr>
            </a:lvl1pPr>
          </a:lstStyle>
          <a:p>
            <a:pPr lvl="0"/>
            <a:r>
              <a:rPr lang="en-US" dirty="0"/>
              <a:t>Click to add text</a:t>
            </a:r>
          </a:p>
        </p:txBody>
      </p:sp>
      <p:pic>
        <p:nvPicPr>
          <p:cNvPr id="5" name="Picture 4">
            <a:extLst>
              <a:ext uri="{FF2B5EF4-FFF2-40B4-BE49-F238E27FC236}">
                <a16:creationId xmlns:a16="http://schemas.microsoft.com/office/drawing/2014/main" id="{EBA45E11-4B71-49A2-A5CA-2C1C5CC58B4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13847" y="2234763"/>
            <a:ext cx="5373512" cy="1110800"/>
          </a:xfrm>
          <a:prstGeom prst="rect">
            <a:avLst/>
          </a:prstGeom>
        </p:spPr>
      </p:pic>
      <p:sp>
        <p:nvSpPr>
          <p:cNvPr id="12" name="Title 11">
            <a:extLst>
              <a:ext uri="{FF2B5EF4-FFF2-40B4-BE49-F238E27FC236}">
                <a16:creationId xmlns:a16="http://schemas.microsoft.com/office/drawing/2014/main" id="{C300AC66-03C0-4421-B116-D790883D5410}"/>
              </a:ext>
            </a:extLst>
          </p:cNvPr>
          <p:cNvSpPr txBox="1">
            <a:spLocks/>
          </p:cNvSpPr>
          <p:nvPr userDrawn="1"/>
        </p:nvSpPr>
        <p:spPr>
          <a:xfrm>
            <a:off x="642168" y="610236"/>
            <a:ext cx="5493203" cy="864394"/>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US" sz="3600" dirty="0">
                <a:solidFill>
                  <a:srgbClr val="F5333F"/>
                </a:solidFill>
                <a:latin typeface="Neue Plak" panose="020B0804030202020204" pitchFamily="34" charset="0"/>
              </a:rPr>
              <a:t>Click to add Title</a:t>
            </a:r>
            <a:endParaRPr lang="en-IN" sz="3600" dirty="0">
              <a:solidFill>
                <a:srgbClr val="F5333F"/>
              </a:solidFill>
              <a:latin typeface="Neue Plak" panose="020B0804030202020204" pitchFamily="34" charset="0"/>
            </a:endParaRPr>
          </a:p>
        </p:txBody>
      </p:sp>
      <p:sp>
        <p:nvSpPr>
          <p:cNvPr id="45" name="Freeform: Shape 44">
            <a:extLst>
              <a:ext uri="{FF2B5EF4-FFF2-40B4-BE49-F238E27FC236}">
                <a16:creationId xmlns:a16="http://schemas.microsoft.com/office/drawing/2014/main" id="{FC60F344-7C07-441B-A31D-6018ABB9583D}"/>
              </a:ext>
            </a:extLst>
          </p:cNvPr>
          <p:cNvSpPr/>
          <p:nvPr userDrawn="1"/>
        </p:nvSpPr>
        <p:spPr>
          <a:xfrm>
            <a:off x="11718595" y="3690308"/>
            <a:ext cx="870" cy="1071"/>
          </a:xfrm>
          <a:custGeom>
            <a:avLst/>
            <a:gdLst>
              <a:gd name="connsiteX0" fmla="*/ 0 w 870"/>
              <a:gd name="connsiteY0" fmla="*/ 0 h 1071"/>
              <a:gd name="connsiteX1" fmla="*/ 870 w 870"/>
              <a:gd name="connsiteY1" fmla="*/ 0 h 1071"/>
              <a:gd name="connsiteX2" fmla="*/ 870 w 870"/>
              <a:gd name="connsiteY2" fmla="*/ 1071 h 1071"/>
              <a:gd name="connsiteX3" fmla="*/ 0 w 870"/>
              <a:gd name="connsiteY3" fmla="*/ 0 h 1071"/>
            </a:gdLst>
            <a:ahLst/>
            <a:cxnLst>
              <a:cxn ang="0">
                <a:pos x="connsiteX0" y="connsiteY0"/>
              </a:cxn>
              <a:cxn ang="0">
                <a:pos x="connsiteX1" y="connsiteY1"/>
              </a:cxn>
              <a:cxn ang="0">
                <a:pos x="connsiteX2" y="connsiteY2"/>
              </a:cxn>
              <a:cxn ang="0">
                <a:pos x="connsiteX3" y="connsiteY3"/>
              </a:cxn>
            </a:cxnLst>
            <a:rect l="l" t="t" r="r" b="b"/>
            <a:pathLst>
              <a:path w="870" h="1071">
                <a:moveTo>
                  <a:pt x="0" y="0"/>
                </a:moveTo>
                <a:lnTo>
                  <a:pt x="870" y="0"/>
                </a:lnTo>
                <a:lnTo>
                  <a:pt x="870" y="1071"/>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Tree>
    <p:extLst>
      <p:ext uri="{BB962C8B-B14F-4D97-AF65-F5344CB8AC3E}">
        <p14:creationId xmlns:p14="http://schemas.microsoft.com/office/powerpoint/2010/main" val="2672640350"/>
      </p:ext>
    </p:extLst>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Divid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2635DD2-605D-49B6-B112-8439B18A5E91}"/>
              </a:ext>
            </a:extLst>
          </p:cNvPr>
          <p:cNvSpPr>
            <a:spLocks noGrp="1"/>
          </p:cNvSpPr>
          <p:nvPr>
            <p:ph type="pic" sz="quarter" idx="13"/>
          </p:nvPr>
        </p:nvSpPr>
        <p:spPr>
          <a:xfrm>
            <a:off x="0" y="0"/>
            <a:ext cx="9144000" cy="5143500"/>
          </a:xfrm>
          <a:prstGeom prst="rect">
            <a:avLst/>
          </a:prstGeom>
        </p:spPr>
        <p:txBody>
          <a:bodyPr/>
          <a:lstStyle>
            <a:lvl1pPr marL="0" indent="0">
              <a:buNone/>
              <a:defRPr sz="900">
                <a:latin typeface="Proxima Nova Rg" pitchFamily="50" charset="0"/>
              </a:defRPr>
            </a:lvl1pPr>
          </a:lstStyle>
          <a:p>
            <a:r>
              <a:rPr lang="en-US" dirty="0"/>
              <a:t>Click icon to add picture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p>
            <a:fld id="{54E004E4-6425-1046-B03F-6799B0FFAEB1}" type="datetime1">
              <a:rPr lang="en-IN" smtClean="0"/>
              <a:t>24-10-2020</a:t>
            </a:fld>
            <a:endParaRPr lang="en-IN"/>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11" name="Picture 10">
            <a:extLst>
              <a:ext uri="{FF2B5EF4-FFF2-40B4-BE49-F238E27FC236}">
                <a16:creationId xmlns:a16="http://schemas.microsoft.com/office/drawing/2014/main" id="{D04432FA-FDED-4F61-9577-95CE4EC0E9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13" name="Text Placeholder 2">
            <a:extLst>
              <a:ext uri="{FF2B5EF4-FFF2-40B4-BE49-F238E27FC236}">
                <a16:creationId xmlns:a16="http://schemas.microsoft.com/office/drawing/2014/main" id="{366EDA4C-974E-4784-AF28-4FBDFA9C0C88}"/>
              </a:ext>
            </a:extLst>
          </p:cNvPr>
          <p:cNvSpPr txBox="1">
            <a:spLocks/>
          </p:cNvSpPr>
          <p:nvPr/>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pic>
        <p:nvPicPr>
          <p:cNvPr id="8" name="Picture 7">
            <a:extLst>
              <a:ext uri="{FF2B5EF4-FFF2-40B4-BE49-F238E27FC236}">
                <a16:creationId xmlns:a16="http://schemas.microsoft.com/office/drawing/2014/main" id="{D04432FA-FDED-4F61-9577-95CE4EC0E98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9" name="Text Placeholder 2">
            <a:extLst>
              <a:ext uri="{FF2B5EF4-FFF2-40B4-BE49-F238E27FC236}">
                <a16:creationId xmlns:a16="http://schemas.microsoft.com/office/drawing/2014/main" id="{366EDA4C-974E-4784-AF28-4FBDFA9C0C88}"/>
              </a:ext>
            </a:extLst>
          </p:cNvPr>
          <p:cNvSpPr txBox="1">
            <a:spLocks/>
          </p:cNvSpPr>
          <p:nvPr userDrawn="1"/>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spTree>
    <p:extLst>
      <p:ext uri="{BB962C8B-B14F-4D97-AF65-F5344CB8AC3E}">
        <p14:creationId xmlns:p14="http://schemas.microsoft.com/office/powerpoint/2010/main" val="2638706740"/>
      </p:ext>
    </p:extLst>
  </p:cSld>
  <p:clrMapOvr>
    <a:masterClrMapping/>
  </p:clrMapOvr>
  <p:extLst>
    <p:ext uri="{DCECCB84-F9BA-43D5-87BE-67443E8EF086}">
      <p15:sldGuideLst xmlns:p15="http://schemas.microsoft.com/office/powerpoint/2012/main">
        <p15:guide id="5" orient="horz" pos="2890" userDrawn="1">
          <p15:clr>
            <a:srgbClr val="FBAE40"/>
          </p15:clr>
        </p15:guide>
        <p15:guide id="6" pos="612" userDrawn="1">
          <p15:clr>
            <a:srgbClr val="FBAE40"/>
          </p15:clr>
        </p15:guide>
        <p15:guide id="7" pos="2222" userDrawn="1">
          <p15:clr>
            <a:srgbClr val="FBAE40"/>
          </p15:clr>
        </p15:guide>
        <p15:guide id="8" orient="horz" pos="162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and 3 picture with caption">
    <p:spTree>
      <p:nvGrpSpPr>
        <p:cNvPr id="1" name=""/>
        <p:cNvGrpSpPr/>
        <p:nvPr/>
      </p:nvGrpSpPr>
      <p:grpSpPr>
        <a:xfrm>
          <a:off x="0" y="0"/>
          <a:ext cx="0" cy="0"/>
          <a:chOff x="0" y="0"/>
          <a:chExt cx="0" cy="0"/>
        </a:xfrm>
      </p:grpSpPr>
      <p:sp>
        <p:nvSpPr>
          <p:cNvPr id="22" name="Rectangle 21"/>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00075"/>
            <a:ext cx="3735903" cy="382564"/>
          </a:xfrm>
        </p:spPr>
        <p:txBody>
          <a:bodyPr>
            <a:noAutofit/>
          </a:bodyPr>
          <a:lstStyle>
            <a:lvl1pPr>
              <a:defRPr sz="3600">
                <a:solidFill>
                  <a:schemeClr val="bg1"/>
                </a:solidFill>
              </a:defRPr>
            </a:lvl1pPr>
          </a:lstStyle>
          <a:p>
            <a:r>
              <a:rPr lang="en-US" dirty="0"/>
              <a:t>Click to add title</a:t>
            </a:r>
            <a:endParaRPr lang="en-IN" dirty="0"/>
          </a:p>
        </p:txBody>
      </p:sp>
      <p:sp>
        <p:nvSpPr>
          <p:cNvPr id="31" name="Picture Placeholder 30"/>
          <p:cNvSpPr>
            <a:spLocks noGrp="1"/>
          </p:cNvSpPr>
          <p:nvPr>
            <p:ph type="pic" sz="quarter" idx="10" hasCustomPrompt="1"/>
          </p:nvPr>
        </p:nvSpPr>
        <p:spPr>
          <a:xfrm>
            <a:off x="1445363" y="1382268"/>
            <a:ext cx="1668121"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indent="0">
              <a:buNone/>
              <a:defRPr sz="1100">
                <a:latin typeface="Proxima Nova Rg" pitchFamily="50" charset="0"/>
              </a:defRPr>
            </a:lvl1pPr>
          </a:lstStyle>
          <a:p>
            <a:r>
              <a:rPr lang="en-IN" dirty="0"/>
              <a:t>Click icon to add </a:t>
            </a:r>
            <a:br>
              <a:rPr lang="en-IN" dirty="0"/>
            </a:br>
            <a:r>
              <a:rPr lang="en-IN" dirty="0"/>
              <a:t>picture</a:t>
            </a:r>
          </a:p>
        </p:txBody>
      </p:sp>
      <p:sp>
        <p:nvSpPr>
          <p:cNvPr id="37" name="Picture Placeholder 36"/>
          <p:cNvSpPr>
            <a:spLocks noGrp="1"/>
          </p:cNvSpPr>
          <p:nvPr>
            <p:ph type="pic" sz="quarter" idx="11"/>
          </p:nvPr>
        </p:nvSpPr>
        <p:spPr>
          <a:xfrm>
            <a:off x="3744984"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39" name="Picture Placeholder 38"/>
          <p:cNvSpPr>
            <a:spLocks noGrp="1"/>
          </p:cNvSpPr>
          <p:nvPr>
            <p:ph type="pic" sz="quarter" idx="12"/>
          </p:nvPr>
        </p:nvSpPr>
        <p:spPr>
          <a:xfrm>
            <a:off x="6055443"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59" name="Text Placeholder 2"/>
          <p:cNvSpPr>
            <a:spLocks noGrp="1"/>
          </p:cNvSpPr>
          <p:nvPr>
            <p:ph idx="1" hasCustomPrompt="1"/>
          </p:nvPr>
        </p:nvSpPr>
        <p:spPr>
          <a:xfrm>
            <a:off x="1439466" y="3519224"/>
            <a:ext cx="1674019"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2" name="Text Placeholder 2"/>
          <p:cNvSpPr>
            <a:spLocks noGrp="1"/>
          </p:cNvSpPr>
          <p:nvPr>
            <p:ph idx="13" hasCustomPrompt="1"/>
          </p:nvPr>
        </p:nvSpPr>
        <p:spPr>
          <a:xfrm>
            <a:off x="3744985" y="3519224"/>
            <a:ext cx="1654032"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3" name="Text Placeholder 2"/>
          <p:cNvSpPr>
            <a:spLocks noGrp="1"/>
          </p:cNvSpPr>
          <p:nvPr>
            <p:ph idx="14" hasCustomPrompt="1"/>
          </p:nvPr>
        </p:nvSpPr>
        <p:spPr>
          <a:xfrm>
            <a:off x="6050503" y="3519223"/>
            <a:ext cx="1654032" cy="283960"/>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15" name="Text Placeholder 2">
            <a:extLst>
              <a:ext uri="{FF2B5EF4-FFF2-40B4-BE49-F238E27FC236}">
                <a16:creationId xmlns:a16="http://schemas.microsoft.com/office/drawing/2014/main" id="{479074EA-ECD9-45AD-8DE9-0365549B4699}"/>
              </a:ext>
            </a:extLst>
          </p:cNvPr>
          <p:cNvSpPr>
            <a:spLocks noGrp="1"/>
          </p:cNvSpPr>
          <p:nvPr>
            <p:ph idx="15" hasCustomPrompt="1"/>
          </p:nvPr>
        </p:nvSpPr>
        <p:spPr>
          <a:xfrm>
            <a:off x="1439863"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6" name="Text Placeholder 2">
            <a:extLst>
              <a:ext uri="{FF2B5EF4-FFF2-40B4-BE49-F238E27FC236}">
                <a16:creationId xmlns:a16="http://schemas.microsoft.com/office/drawing/2014/main" id="{8BF89CC4-BB01-461B-8D41-512A134E3FCA}"/>
              </a:ext>
            </a:extLst>
          </p:cNvPr>
          <p:cNvSpPr>
            <a:spLocks noGrp="1"/>
          </p:cNvSpPr>
          <p:nvPr>
            <p:ph idx="16" hasCustomPrompt="1"/>
          </p:nvPr>
        </p:nvSpPr>
        <p:spPr>
          <a:xfrm>
            <a:off x="3735388"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7" name="Text Placeholder 2">
            <a:extLst>
              <a:ext uri="{FF2B5EF4-FFF2-40B4-BE49-F238E27FC236}">
                <a16:creationId xmlns:a16="http://schemas.microsoft.com/office/drawing/2014/main" id="{175CC286-A281-4FCD-96D8-0A5CF7AF5B18}"/>
              </a:ext>
            </a:extLst>
          </p:cNvPr>
          <p:cNvSpPr>
            <a:spLocks noGrp="1"/>
          </p:cNvSpPr>
          <p:nvPr>
            <p:ph idx="17" hasCustomPrompt="1"/>
          </p:nvPr>
        </p:nvSpPr>
        <p:spPr>
          <a:xfrm>
            <a:off x="6050502" y="3862520"/>
            <a:ext cx="1658973"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8" name="Date Placeholder 5">
            <a:extLst>
              <a:ext uri="{FF2B5EF4-FFF2-40B4-BE49-F238E27FC236}">
                <a16:creationId xmlns:a16="http://schemas.microsoft.com/office/drawing/2014/main" id="{CAB3B546-51CB-4994-A9F1-8F1962DB7C80}"/>
              </a:ext>
            </a:extLst>
          </p:cNvPr>
          <p:cNvSpPr>
            <a:spLocks noGrp="1"/>
          </p:cNvSpPr>
          <p:nvPr>
            <p:ph type="dt" sz="half" idx="18"/>
          </p:nvPr>
        </p:nvSpPr>
        <p:spPr>
          <a:xfrm>
            <a:off x="628650" y="4767263"/>
            <a:ext cx="2057400" cy="273844"/>
          </a:xfrm>
        </p:spPr>
        <p:txBody>
          <a:bodyPr/>
          <a:lstStyle/>
          <a:p>
            <a:fld id="{94A31C2B-8F11-8248-906D-0BD56E359BFE}" type="datetime1">
              <a:rPr lang="en-IN" smtClean="0"/>
              <a:t>24-10-2020</a:t>
            </a:fld>
            <a:endParaRPr lang="en-IN" dirty="0"/>
          </a:p>
        </p:txBody>
      </p:sp>
      <p:sp>
        <p:nvSpPr>
          <p:cNvPr id="20" name="Slide Number Placeholder 7">
            <a:extLst>
              <a:ext uri="{FF2B5EF4-FFF2-40B4-BE49-F238E27FC236}">
                <a16:creationId xmlns:a16="http://schemas.microsoft.com/office/drawing/2014/main" id="{64FD5022-C834-4670-BF94-5D8ED5DD90FA}"/>
              </a:ext>
            </a:extLst>
          </p:cNvPr>
          <p:cNvSpPr>
            <a:spLocks noGrp="1"/>
          </p:cNvSpPr>
          <p:nvPr>
            <p:ph type="sldNum" sz="quarter" idx="20"/>
          </p:nvPr>
        </p:nvSpPr>
        <p:spPr>
          <a:xfrm>
            <a:off x="6457950" y="4767263"/>
            <a:ext cx="2057400" cy="273844"/>
          </a:xfrm>
        </p:spPr>
        <p:txBody>
          <a:bodyPr/>
          <a:lstStyle/>
          <a:p>
            <a:fld id="{273EEA2F-D825-49D3-9C25-497F06EFD3F7}" type="slidenum">
              <a:rPr lang="en-IN" smtClean="0"/>
              <a:t>‹#›</a:t>
            </a:fld>
            <a:endParaRPr lang="en-IN" dirty="0"/>
          </a:p>
        </p:txBody>
      </p:sp>
      <p:pic>
        <p:nvPicPr>
          <p:cNvPr id="24" name="Picture 23">
            <a:extLst>
              <a:ext uri="{FF2B5EF4-FFF2-40B4-BE49-F238E27FC236}">
                <a16:creationId xmlns:a16="http://schemas.microsoft.com/office/drawing/2014/main" id="{9D671EC7-D508-B044-8C6E-D9DFCCBB9DC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53247909"/>
      </p:ext>
    </p:extLst>
  </p:cSld>
  <p:clrMapOvr>
    <a:masterClrMapping/>
  </p:clrMapOvr>
  <p:extLst>
    <p:ext uri="{DCECCB84-F9BA-43D5-87BE-67443E8EF086}">
      <p15:sldGuideLst xmlns:p15="http://schemas.microsoft.com/office/powerpoint/2012/main">
        <p15:guide id="5" orient="horz" pos="2210">
          <p15:clr>
            <a:srgbClr val="FBAE40"/>
          </p15:clr>
        </p15:guide>
        <p15:guide id="6" orient="horz" pos="2391">
          <p15:clr>
            <a:srgbClr val="FBAE40"/>
          </p15:clr>
        </p15:guide>
        <p15:guide id="12" orient="horz" pos="2096">
          <p15:clr>
            <a:srgbClr val="FBAE40"/>
          </p15:clr>
        </p15:guide>
        <p15:guide id="13" orient="horz" pos="378" userDrawn="1">
          <p15:clr>
            <a:srgbClr val="FBAE40"/>
          </p15:clr>
        </p15:guide>
        <p15:guide id="14" pos="907" userDrawn="1">
          <p15:clr>
            <a:srgbClr val="FBAE40"/>
          </p15:clr>
        </p15:guide>
        <p15:guide id="15" orient="horz" pos="872" userDrawn="1">
          <p15:clr>
            <a:srgbClr val="FBAE40"/>
          </p15:clr>
        </p15:guide>
        <p15:guide id="18" pos="1961" userDrawn="1">
          <p15:clr>
            <a:srgbClr val="FBAE40"/>
          </p15:clr>
        </p15:guide>
        <p15:guide id="19" pos="2353" userDrawn="1">
          <p15:clr>
            <a:srgbClr val="FBAE40"/>
          </p15:clr>
        </p15:guide>
        <p15:guide id="20" pos="3407" userDrawn="1">
          <p15:clr>
            <a:srgbClr val="FBAE40"/>
          </p15:clr>
        </p15:guide>
        <p15:guide id="21" pos="3810" userDrawn="1">
          <p15:clr>
            <a:srgbClr val="FBAE40"/>
          </p15:clr>
        </p15:guide>
        <p15:guide id="22" pos="485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16199"/>
            <a:ext cx="3612150" cy="434679"/>
          </a:xfrm>
        </p:spPr>
        <p:txBody>
          <a:bodyPr>
            <a:noAutofit/>
          </a:bodyPr>
          <a:lstStyle>
            <a:lvl1pPr>
              <a:defRPr sz="3600">
                <a:solidFill>
                  <a:schemeClr val="bg1"/>
                </a:solidFill>
              </a:defRPr>
            </a:lvl1pPr>
          </a:lstStyle>
          <a:p>
            <a:r>
              <a:rPr lang="en-US" dirty="0"/>
              <a:t>Click to add title</a:t>
            </a:r>
            <a:endParaRPr lang="en-IN" dirty="0"/>
          </a:p>
        </p:txBody>
      </p:sp>
      <p:sp>
        <p:nvSpPr>
          <p:cNvPr id="2" name="Rectangle 1"/>
          <p:cNvSpPr/>
          <p:nvPr/>
        </p:nvSpPr>
        <p:spPr>
          <a:xfrm>
            <a:off x="591700" y="1822542"/>
            <a:ext cx="1836663"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5" name="Rectangle 14"/>
          <p:cNvSpPr/>
          <p:nvPr/>
        </p:nvSpPr>
        <p:spPr>
          <a:xfrm>
            <a:off x="2586608" y="1819788"/>
            <a:ext cx="181818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7" name="Rectangle 16"/>
          <p:cNvSpPr/>
          <p:nvPr/>
        </p:nvSpPr>
        <p:spPr>
          <a:xfrm>
            <a:off x="6603923" y="1808792"/>
            <a:ext cx="1868349"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Rectangle 17"/>
          <p:cNvSpPr/>
          <p:nvPr/>
        </p:nvSpPr>
        <p:spPr>
          <a:xfrm>
            <a:off x="4604246" y="1819788"/>
            <a:ext cx="184302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 name="Oval 2"/>
          <p:cNvSpPr/>
          <p:nvPr/>
        </p:nvSpPr>
        <p:spPr>
          <a:xfrm>
            <a:off x="673283" y="1950244"/>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1" name="Oval 20"/>
          <p:cNvSpPr/>
          <p:nvPr/>
        </p:nvSpPr>
        <p:spPr>
          <a:xfrm>
            <a:off x="6777923" y="1956818"/>
            <a:ext cx="263289" cy="263289"/>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Oval 21"/>
          <p:cNvSpPr/>
          <p:nvPr/>
        </p:nvSpPr>
        <p:spPr>
          <a:xfrm>
            <a:off x="4719917" y="1957683"/>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392" y="2035413"/>
            <a:ext cx="103152" cy="94468"/>
          </a:xfrm>
          <a:prstGeom prst="rect">
            <a:avLst/>
          </a:prstGeom>
        </p:spPr>
      </p:pic>
      <p:sp>
        <p:nvSpPr>
          <p:cNvPr id="23" name="Oval 22"/>
          <p:cNvSpPr/>
          <p:nvPr/>
        </p:nvSpPr>
        <p:spPr>
          <a:xfrm>
            <a:off x="2681861" y="1946687"/>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3970" y="2028697"/>
            <a:ext cx="103152" cy="94468"/>
          </a:xfrm>
          <a:prstGeom prst="rect">
            <a:avLst/>
          </a:prstGeom>
        </p:spPr>
      </p:pic>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0032" y="2040628"/>
            <a:ext cx="103152" cy="94468"/>
          </a:xfrm>
          <a:prstGeom prst="rect">
            <a:avLst/>
          </a:prstGeom>
        </p:spPr>
      </p:pic>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2026" y="2044245"/>
            <a:ext cx="103152" cy="94468"/>
          </a:xfrm>
          <a:prstGeom prst="rect">
            <a:avLst/>
          </a:prstGeom>
        </p:spPr>
      </p:pic>
      <p:sp>
        <p:nvSpPr>
          <p:cNvPr id="35" name="Text Placeholder 2"/>
          <p:cNvSpPr>
            <a:spLocks noGrp="1"/>
          </p:cNvSpPr>
          <p:nvPr>
            <p:ph idx="1" hasCustomPrompt="1"/>
          </p:nvPr>
        </p:nvSpPr>
        <p:spPr>
          <a:xfrm>
            <a:off x="772836"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38" name="Text Placeholder 2"/>
          <p:cNvSpPr>
            <a:spLocks noGrp="1"/>
          </p:cNvSpPr>
          <p:nvPr>
            <p:ph idx="10" hasCustomPrompt="1"/>
          </p:nvPr>
        </p:nvSpPr>
        <p:spPr>
          <a:xfrm>
            <a:off x="2752107"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1" name="Text Placeholder 2"/>
          <p:cNvSpPr>
            <a:spLocks noGrp="1"/>
          </p:cNvSpPr>
          <p:nvPr>
            <p:ph idx="11" hasCustomPrompt="1"/>
          </p:nvPr>
        </p:nvSpPr>
        <p:spPr>
          <a:xfrm>
            <a:off x="4782484"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5" name="Text Placeholder 2"/>
          <p:cNvSpPr>
            <a:spLocks noGrp="1"/>
          </p:cNvSpPr>
          <p:nvPr>
            <p:ph idx="12" hasCustomPrompt="1"/>
          </p:nvPr>
        </p:nvSpPr>
        <p:spPr>
          <a:xfrm>
            <a:off x="6844575"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26" name="Text Placeholder 2">
            <a:extLst>
              <a:ext uri="{FF2B5EF4-FFF2-40B4-BE49-F238E27FC236}">
                <a16:creationId xmlns:a16="http://schemas.microsoft.com/office/drawing/2014/main" id="{E07056DC-BA1E-40CC-95C2-9DC99462E084}"/>
              </a:ext>
            </a:extLst>
          </p:cNvPr>
          <p:cNvSpPr>
            <a:spLocks noGrp="1"/>
          </p:cNvSpPr>
          <p:nvPr>
            <p:ph idx="13" hasCustomPrompt="1"/>
          </p:nvPr>
        </p:nvSpPr>
        <p:spPr>
          <a:xfrm>
            <a:off x="766677" y="2633826"/>
            <a:ext cx="1495407" cy="800177"/>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27" name="Text Placeholder 2">
            <a:extLst>
              <a:ext uri="{FF2B5EF4-FFF2-40B4-BE49-F238E27FC236}">
                <a16:creationId xmlns:a16="http://schemas.microsoft.com/office/drawing/2014/main" id="{7B17D727-E6DF-4A67-842D-BCED9755E2DE}"/>
              </a:ext>
            </a:extLst>
          </p:cNvPr>
          <p:cNvSpPr>
            <a:spLocks noGrp="1"/>
          </p:cNvSpPr>
          <p:nvPr>
            <p:ph idx="14" hasCustomPrompt="1"/>
          </p:nvPr>
        </p:nvSpPr>
        <p:spPr>
          <a:xfrm>
            <a:off x="2752106" y="2633878"/>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9" name="Text Placeholder 2">
            <a:extLst>
              <a:ext uri="{FF2B5EF4-FFF2-40B4-BE49-F238E27FC236}">
                <a16:creationId xmlns:a16="http://schemas.microsoft.com/office/drawing/2014/main" id="{D81891CD-35CC-4726-88E1-CD107C79D470}"/>
              </a:ext>
            </a:extLst>
          </p:cNvPr>
          <p:cNvSpPr>
            <a:spLocks noGrp="1"/>
          </p:cNvSpPr>
          <p:nvPr>
            <p:ph idx="15" hasCustomPrompt="1"/>
          </p:nvPr>
        </p:nvSpPr>
        <p:spPr>
          <a:xfrm>
            <a:off x="47824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31" name="Text Placeholder 2">
            <a:extLst>
              <a:ext uri="{FF2B5EF4-FFF2-40B4-BE49-F238E27FC236}">
                <a16:creationId xmlns:a16="http://schemas.microsoft.com/office/drawing/2014/main" id="{D169E76D-53F5-4634-BE5F-DEB745D47845}"/>
              </a:ext>
            </a:extLst>
          </p:cNvPr>
          <p:cNvSpPr>
            <a:spLocks noGrp="1"/>
          </p:cNvSpPr>
          <p:nvPr>
            <p:ph idx="16" hasCustomPrompt="1"/>
          </p:nvPr>
        </p:nvSpPr>
        <p:spPr>
          <a:xfrm>
            <a:off x="68430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5" name="Date Placeholder 5">
            <a:extLst>
              <a:ext uri="{FF2B5EF4-FFF2-40B4-BE49-F238E27FC236}">
                <a16:creationId xmlns:a16="http://schemas.microsoft.com/office/drawing/2014/main" id="{CAB3B546-51CB-4994-A9F1-8F1962DB7C80}"/>
              </a:ext>
            </a:extLst>
          </p:cNvPr>
          <p:cNvSpPr>
            <a:spLocks noGrp="1"/>
          </p:cNvSpPr>
          <p:nvPr>
            <p:ph type="dt" sz="half" idx="17"/>
          </p:nvPr>
        </p:nvSpPr>
        <p:spPr>
          <a:xfrm>
            <a:off x="638175" y="4767263"/>
            <a:ext cx="2057400" cy="273844"/>
          </a:xfrm>
        </p:spPr>
        <p:txBody>
          <a:bodyPr/>
          <a:lstStyle/>
          <a:p>
            <a:fld id="{A3A67E1C-BAD1-994B-B7B0-0862E7408890}" type="datetime1">
              <a:rPr lang="en-IN" smtClean="0"/>
              <a:t>24-10-2020</a:t>
            </a:fld>
            <a:endParaRPr lang="en-IN" dirty="0"/>
          </a:p>
        </p:txBody>
      </p:sp>
      <p:sp>
        <p:nvSpPr>
          <p:cNvPr id="32" name="Footer Placeholder 6">
            <a:extLst>
              <a:ext uri="{FF2B5EF4-FFF2-40B4-BE49-F238E27FC236}">
                <a16:creationId xmlns:a16="http://schemas.microsoft.com/office/drawing/2014/main" id="{9BF5947E-E89E-4885-BAA6-FBACA46CF126}"/>
              </a:ext>
            </a:extLst>
          </p:cNvPr>
          <p:cNvSpPr>
            <a:spLocks noGrp="1"/>
          </p:cNvSpPr>
          <p:nvPr>
            <p:ph type="ftr" sz="quarter" idx="18"/>
          </p:nvPr>
        </p:nvSpPr>
        <p:spPr>
          <a:xfrm>
            <a:off x="3038475" y="4767263"/>
            <a:ext cx="3086100" cy="273844"/>
          </a:xfrm>
          <a:prstGeom prst="rect">
            <a:avLst/>
          </a:prstGeom>
        </p:spPr>
        <p:txBody>
          <a:bodyPr/>
          <a:lstStyle/>
          <a:p>
            <a:r>
              <a:rPr lang="en-IN"/>
              <a:t>Data Science Certification Program</a:t>
            </a:r>
            <a:endParaRPr lang="en-IN" dirty="0"/>
          </a:p>
        </p:txBody>
      </p:sp>
      <p:sp>
        <p:nvSpPr>
          <p:cNvPr id="33" name="Slide Number Placeholder 7">
            <a:extLst>
              <a:ext uri="{FF2B5EF4-FFF2-40B4-BE49-F238E27FC236}">
                <a16:creationId xmlns:a16="http://schemas.microsoft.com/office/drawing/2014/main" id="{64FD5022-C834-4670-BF94-5D8ED5DD90FA}"/>
              </a:ext>
            </a:extLst>
          </p:cNvPr>
          <p:cNvSpPr>
            <a:spLocks noGrp="1"/>
          </p:cNvSpPr>
          <p:nvPr>
            <p:ph type="sldNum" sz="quarter" idx="19"/>
          </p:nvPr>
        </p:nvSpPr>
        <p:spPr>
          <a:xfrm>
            <a:off x="6467475" y="4767263"/>
            <a:ext cx="2057400" cy="273844"/>
          </a:xfrm>
        </p:spPr>
        <p:txBody>
          <a:bodyPr/>
          <a:lstStyle/>
          <a:p>
            <a:fld id="{273EEA2F-D825-49D3-9C25-497F06EFD3F7}" type="slidenum">
              <a:rPr lang="en-IN" smtClean="0"/>
              <a:t>‹#›</a:t>
            </a:fld>
            <a:endParaRPr lang="en-IN" dirty="0"/>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36" name="Rectangle 35"/>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Rectangle 38"/>
          <p:cNvSpPr/>
          <p:nvPr userDrawn="1"/>
        </p:nvSpPr>
        <p:spPr>
          <a:xfrm>
            <a:off x="591700" y="1822543"/>
            <a:ext cx="188348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0" name="Rectangle 39"/>
          <p:cNvSpPr/>
          <p:nvPr userDrawn="1"/>
        </p:nvSpPr>
        <p:spPr>
          <a:xfrm>
            <a:off x="2611322" y="1819789"/>
            <a:ext cx="1864527"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2" name="Rectangle 41"/>
          <p:cNvSpPr/>
          <p:nvPr userDrawn="1"/>
        </p:nvSpPr>
        <p:spPr>
          <a:xfrm>
            <a:off x="6653351" y="1808793"/>
            <a:ext cx="1915974"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3" name="Rectangle 42"/>
          <p:cNvSpPr/>
          <p:nvPr userDrawn="1"/>
        </p:nvSpPr>
        <p:spPr>
          <a:xfrm>
            <a:off x="4604247" y="1819789"/>
            <a:ext cx="189000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4" name="Oval 43"/>
          <p:cNvSpPr/>
          <p:nvPr userDrawn="1"/>
        </p:nvSpPr>
        <p:spPr>
          <a:xfrm>
            <a:off x="673283" y="1950244"/>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6" name="Oval 45"/>
          <p:cNvSpPr/>
          <p:nvPr userDrawn="1"/>
        </p:nvSpPr>
        <p:spPr>
          <a:xfrm>
            <a:off x="6777923" y="1956818"/>
            <a:ext cx="270000" cy="270000"/>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7" name="Oval 46"/>
          <p:cNvSpPr/>
          <p:nvPr userDrawn="1"/>
        </p:nvSpPr>
        <p:spPr>
          <a:xfrm>
            <a:off x="4719917" y="1957683"/>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5392" y="2035413"/>
            <a:ext cx="105782" cy="96876"/>
          </a:xfrm>
          <a:prstGeom prst="rect">
            <a:avLst/>
          </a:prstGeom>
        </p:spPr>
      </p:pic>
      <p:sp>
        <p:nvSpPr>
          <p:cNvPr id="49" name="Oval 48"/>
          <p:cNvSpPr/>
          <p:nvPr userDrawn="1"/>
        </p:nvSpPr>
        <p:spPr>
          <a:xfrm>
            <a:off x="2681861" y="1946687"/>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50" name="Picture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88684" y="2028697"/>
            <a:ext cx="105782" cy="96876"/>
          </a:xfrm>
          <a:prstGeom prst="rect">
            <a:avLst/>
          </a:prstGeom>
        </p:spPr>
      </p:pic>
      <p:pic>
        <p:nvPicPr>
          <p:cNvPr id="51" name="Picture 5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60032" y="2040628"/>
            <a:ext cx="105782" cy="96876"/>
          </a:xfrm>
          <a:prstGeom prst="rect">
            <a:avLst/>
          </a:prstGeom>
        </p:spPr>
      </p:pic>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02026" y="2044245"/>
            <a:ext cx="105782" cy="96876"/>
          </a:xfrm>
          <a:prstGeom prst="rect">
            <a:avLst/>
          </a:prstGeom>
        </p:spPr>
      </p:pic>
      <p:pic>
        <p:nvPicPr>
          <p:cNvPr id="55" name="Picture 54">
            <a:extLst>
              <a:ext uri="{FF2B5EF4-FFF2-40B4-BE49-F238E27FC236}">
                <a16:creationId xmlns:a16="http://schemas.microsoft.com/office/drawing/2014/main" id="{882F7326-C7FA-D748-86B3-42DEEB935CD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92873654"/>
      </p:ext>
    </p:extLst>
  </p:cSld>
  <p:clrMapOvr>
    <a:masterClrMapping/>
  </p:clrMapOvr>
  <p:extLst>
    <p:ext uri="{DCECCB84-F9BA-43D5-87BE-67443E8EF086}">
      <p15:sldGuideLst xmlns:p15="http://schemas.microsoft.com/office/powerpoint/2012/main">
        <p15:guide id="15" orient="horz" pos="378" userDrawn="1">
          <p15:clr>
            <a:srgbClr val="FBAE40"/>
          </p15:clr>
        </p15:guide>
        <p15:guide id="16" orient="horz" pos="1144" userDrawn="1">
          <p15:clr>
            <a:srgbClr val="FBAE40"/>
          </p15:clr>
        </p15:guide>
        <p15:guide id="17" orient="horz" pos="2335" userDrawn="1">
          <p15:clr>
            <a:srgbClr val="FBAE40"/>
          </p15:clr>
        </p15:guide>
        <p15:guide id="18" pos="1587" userDrawn="1">
          <p15:clr>
            <a:srgbClr val="FBAE40"/>
          </p15:clr>
        </p15:guide>
        <p15:guide id="19" pos="1655" userDrawn="1">
          <p15:clr>
            <a:srgbClr val="FBAE40"/>
          </p15:clr>
        </p15:guide>
        <p15:guide id="20" pos="2835" userDrawn="1">
          <p15:clr>
            <a:srgbClr val="FBAE40"/>
          </p15:clr>
        </p15:guide>
        <p15:guide id="21" pos="2931" userDrawn="1">
          <p15:clr>
            <a:srgbClr val="FBAE40"/>
          </p15:clr>
        </p15:guide>
        <p15:guide id="22" pos="4122" userDrawn="1">
          <p15:clr>
            <a:srgbClr val="FBAE40"/>
          </p15:clr>
        </p15:guide>
        <p15:guide id="23" pos="4190" userDrawn="1">
          <p15:clr>
            <a:srgbClr val="FBAE40"/>
          </p15:clr>
        </p15:guide>
        <p15:guide id="24" orient="horz" pos="1399" userDrawn="1">
          <p15:clr>
            <a:srgbClr val="FBAE40"/>
          </p15:clr>
        </p15:guide>
        <p15:guide id="25" orient="horz" pos="122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icture and ca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BA7D0C-E0AE-B84E-82B1-85E1892A0CB7}"/>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136817" y="1681163"/>
            <a:ext cx="4535267" cy="2825475"/>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6" name="Text Placeholder 2">
            <a:extLst>
              <a:ext uri="{FF2B5EF4-FFF2-40B4-BE49-F238E27FC236}">
                <a16:creationId xmlns:a16="http://schemas.microsoft.com/office/drawing/2014/main" id="{88B78B82-9182-42FF-9B90-F95F4B5F528F}"/>
              </a:ext>
            </a:extLst>
          </p:cNvPr>
          <p:cNvSpPr>
            <a:spLocks noGrp="1"/>
          </p:cNvSpPr>
          <p:nvPr>
            <p:ph idx="15" hasCustomPrompt="1"/>
          </p:nvPr>
        </p:nvSpPr>
        <p:spPr>
          <a:xfrm>
            <a:off x="648274" y="1681163"/>
            <a:ext cx="3140075" cy="28254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8" name="Date Placeholder 5">
            <a:extLst>
              <a:ext uri="{FF2B5EF4-FFF2-40B4-BE49-F238E27FC236}">
                <a16:creationId xmlns:a16="http://schemas.microsoft.com/office/drawing/2014/main" id="{CAB3B546-51CB-4994-A9F1-8F1962DB7C80}"/>
              </a:ext>
            </a:extLst>
          </p:cNvPr>
          <p:cNvSpPr>
            <a:spLocks noGrp="1"/>
          </p:cNvSpPr>
          <p:nvPr>
            <p:ph type="dt" sz="half" idx="16"/>
          </p:nvPr>
        </p:nvSpPr>
        <p:spPr>
          <a:xfrm>
            <a:off x="628650" y="4767263"/>
            <a:ext cx="2057400" cy="273844"/>
          </a:xfrm>
        </p:spPr>
        <p:txBody>
          <a:bodyPr/>
          <a:lstStyle/>
          <a:p>
            <a:fld id="{AAC8EB75-20B8-FA41-8A25-CB9D4F4E068B}" type="datetime1">
              <a:rPr lang="en-IN" smtClean="0"/>
              <a:t>24-10-2020</a:t>
            </a:fld>
            <a:endParaRPr lang="en-IN" dirty="0"/>
          </a:p>
        </p:txBody>
      </p:sp>
      <p:sp>
        <p:nvSpPr>
          <p:cNvPr id="11"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57950" y="4767263"/>
            <a:ext cx="2057400" cy="273844"/>
          </a:xfrm>
        </p:spPr>
        <p:txBody>
          <a:bodyPr/>
          <a:lstStyle/>
          <a:p>
            <a:fld id="{273EEA2F-D825-49D3-9C25-497F06EFD3F7}" type="slidenum">
              <a:rPr lang="en-IN" smtClean="0"/>
              <a:t>‹#›</a:t>
            </a:fld>
            <a:endParaRPr lang="en-IN" dirty="0"/>
          </a:p>
        </p:txBody>
      </p:sp>
      <p:pic>
        <p:nvPicPr>
          <p:cNvPr id="10" name="Picture 9">
            <a:extLst>
              <a:ext uri="{FF2B5EF4-FFF2-40B4-BE49-F238E27FC236}">
                <a16:creationId xmlns:a16="http://schemas.microsoft.com/office/drawing/2014/main" id="{DCD9752B-E691-BB48-B04D-CD234F0A2C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
        <p:nvSpPr>
          <p:cNvPr id="13" name="Title 11">
            <a:extLst>
              <a:ext uri="{FF2B5EF4-FFF2-40B4-BE49-F238E27FC236}">
                <a16:creationId xmlns:a16="http://schemas.microsoft.com/office/drawing/2014/main" id="{E3173431-5AA8-1A42-9420-E3760BDF241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spTree>
    <p:extLst>
      <p:ext uri="{BB962C8B-B14F-4D97-AF65-F5344CB8AC3E}">
        <p14:creationId xmlns:p14="http://schemas.microsoft.com/office/powerpoint/2010/main" val="1349110621"/>
      </p:ext>
    </p:extLst>
  </p:cSld>
  <p:clrMapOvr>
    <a:masterClrMapping/>
  </p:clrMapOvr>
  <p:extLst>
    <p:ext uri="{DCECCB84-F9BA-43D5-87BE-67443E8EF086}">
      <p15:sldGuideLst xmlns:p15="http://schemas.microsoft.com/office/powerpoint/2012/main">
        <p15:guide id="7" orient="horz" pos="378" userDrawn="1">
          <p15:clr>
            <a:srgbClr val="FBAE40"/>
          </p15:clr>
        </p15:guide>
        <p15:guide id="8" orient="horz" pos="1053" userDrawn="1">
          <p15:clr>
            <a:srgbClr val="FBAE40"/>
          </p15:clr>
        </p15:guide>
        <p15:guide id="9" orient="horz" pos="2845" userDrawn="1">
          <p15:clr>
            <a:srgbClr val="FBAE40"/>
          </p15:clr>
        </p15:guide>
        <p15:guide id="10" pos="3254" userDrawn="1">
          <p15:clr>
            <a:srgbClr val="FBAE40"/>
          </p15:clr>
        </p15:guide>
        <p15:guide id="11" pos="339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and 2 pictures">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42473" y="546498"/>
            <a:ext cx="5902706" cy="567927"/>
          </a:xfrm>
        </p:spPr>
        <p:txBody>
          <a:bodyPr>
            <a:noAutofit/>
          </a:bodyPr>
          <a:lstStyle>
            <a:lvl1pPr>
              <a:defRPr sz="3600">
                <a:solidFill>
                  <a:schemeClr val="bg1"/>
                </a:solidFill>
              </a:defRPr>
            </a:lvl1pPr>
          </a:lstStyle>
          <a:p>
            <a:r>
              <a:rPr lang="en-US" dirty="0"/>
              <a:t>Click to add title </a:t>
            </a:r>
            <a:endParaRPr lang="en-IN" dirty="0"/>
          </a:p>
        </p:txBody>
      </p:sp>
      <p:sp>
        <p:nvSpPr>
          <p:cNvPr id="17" name="Rectangle 16"/>
          <p:cNvSpPr/>
          <p:nvPr/>
        </p:nvSpPr>
        <p:spPr>
          <a:xfrm>
            <a:off x="4599929" y="1870236"/>
            <a:ext cx="3921771"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599929" y="1868092"/>
            <a:ext cx="3921771" cy="232529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9" name="Picture Placeholder 8"/>
          <p:cNvSpPr>
            <a:spLocks noGrp="1"/>
          </p:cNvSpPr>
          <p:nvPr>
            <p:ph type="pic" sz="quarter" idx="11"/>
          </p:nvPr>
        </p:nvSpPr>
        <p:spPr>
          <a:xfrm>
            <a:off x="621848" y="1868091"/>
            <a:ext cx="2592000" cy="78300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35" name="Text Placeholder 2"/>
          <p:cNvSpPr>
            <a:spLocks noGrp="1"/>
          </p:cNvSpPr>
          <p:nvPr>
            <p:ph idx="1" hasCustomPrompt="1"/>
          </p:nvPr>
        </p:nvSpPr>
        <p:spPr>
          <a:xfrm>
            <a:off x="629841" y="3145632"/>
            <a:ext cx="3343275" cy="283960"/>
          </a:xfrm>
          <a:prstGeom prst="rect">
            <a:avLst/>
          </a:prstGeom>
        </p:spPr>
        <p:txBody>
          <a:bodyPr vert="horz" lIns="91440" tIns="45720" rIns="91440" bIns="45720" rtlCol="0">
            <a:normAutofit/>
          </a:bodyPr>
          <a:lstStyle>
            <a:lvl1pPr marL="0" indent="0" algn="l">
              <a:buNone/>
              <a:defRPr sz="1215" b="1">
                <a:latin typeface="Proxima Nova Rg" panose="02000506030000020004" pitchFamily="50" charset="0"/>
              </a:defRPr>
            </a:lvl1pPr>
          </a:lstStyle>
          <a:p>
            <a:pPr lvl="0"/>
            <a:r>
              <a:rPr lang="en-US" dirty="0"/>
              <a:t>Click to add text</a:t>
            </a:r>
          </a:p>
        </p:txBody>
      </p:sp>
      <p:sp>
        <p:nvSpPr>
          <p:cNvPr id="10" name="Text Placeholder 2">
            <a:extLst>
              <a:ext uri="{FF2B5EF4-FFF2-40B4-BE49-F238E27FC236}">
                <a16:creationId xmlns:a16="http://schemas.microsoft.com/office/drawing/2014/main" id="{836C12CF-F405-45A5-97E3-9EAADD0DF63C}"/>
              </a:ext>
            </a:extLst>
          </p:cNvPr>
          <p:cNvSpPr>
            <a:spLocks noGrp="1"/>
          </p:cNvSpPr>
          <p:nvPr>
            <p:ph idx="12" hasCustomPrompt="1"/>
          </p:nvPr>
        </p:nvSpPr>
        <p:spPr>
          <a:xfrm>
            <a:off x="635000" y="3515616"/>
            <a:ext cx="3343275" cy="283960"/>
          </a:xfrm>
          <a:prstGeom prst="rect">
            <a:avLst/>
          </a:prstGeom>
        </p:spPr>
        <p:txBody>
          <a:bodyPr vert="horz" lIns="91440" tIns="45720" rIns="91440" bIns="45720" rtlCol="0">
            <a:normAutofit/>
          </a:bodyPr>
          <a:lstStyle>
            <a:lvl1pPr marL="0" indent="0" algn="l">
              <a:buNone/>
              <a:defRPr sz="1310" b="0">
                <a:latin typeface="Proxima Nova Rg" panose="02000506030000020004" pitchFamily="50" charset="0"/>
              </a:defRPr>
            </a:lvl1pPr>
          </a:lstStyle>
          <a:p>
            <a:pPr lvl="0"/>
            <a:r>
              <a:rPr lang="en-US" dirty="0"/>
              <a:t>Click to add text</a:t>
            </a:r>
          </a:p>
        </p:txBody>
      </p:sp>
      <p:sp>
        <p:nvSpPr>
          <p:cNvPr id="19"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42473" y="4767263"/>
            <a:ext cx="2057400" cy="273844"/>
          </a:xfrm>
        </p:spPr>
        <p:txBody>
          <a:bodyPr/>
          <a:lstStyle/>
          <a:p>
            <a:fld id="{4EB8ED25-022A-B848-9E47-2A9D6C0BE6AE}" type="datetime1">
              <a:rPr lang="en-IN" smtClean="0"/>
              <a:t>24-10-2020</a:t>
            </a:fld>
            <a:endParaRPr lang="en-IN" dirty="0"/>
          </a:p>
        </p:txBody>
      </p:sp>
      <p:sp>
        <p:nvSpPr>
          <p:cNvPr id="21"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14" name="Rectangle 13"/>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6" name="Rectangle 15"/>
          <p:cNvSpPr/>
          <p:nvPr userDrawn="1"/>
        </p:nvSpPr>
        <p:spPr>
          <a:xfrm>
            <a:off x="4599929" y="1870236"/>
            <a:ext cx="3969000"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20" name="Picture 19">
            <a:extLst>
              <a:ext uri="{FF2B5EF4-FFF2-40B4-BE49-F238E27FC236}">
                <a16:creationId xmlns:a16="http://schemas.microsoft.com/office/drawing/2014/main" id="{CE178364-3C2C-104E-8621-E4598F6F7D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82317253"/>
      </p:ext>
    </p:extLst>
  </p:cSld>
  <p:clrMapOvr>
    <a:masterClrMapping/>
  </p:clrMapOvr>
  <p:extLst>
    <p:ext uri="{DCECCB84-F9BA-43D5-87BE-67443E8EF086}">
      <p15:sldGuideLst xmlns:p15="http://schemas.microsoft.com/office/powerpoint/2012/main">
        <p15:guide id="11" orient="horz" pos="378" userDrawn="1">
          <p15:clr>
            <a:srgbClr val="FBAE40"/>
          </p15:clr>
        </p15:guide>
        <p15:guide id="12" orient="horz" pos="1178" userDrawn="1">
          <p15:clr>
            <a:srgbClr val="FBAE40"/>
          </p15:clr>
        </p15:guide>
        <p15:guide id="13" orient="horz" pos="1671" userDrawn="1">
          <p15:clr>
            <a:srgbClr val="FBAE40"/>
          </p15:clr>
        </p15:guide>
        <p15:guide id="14" orient="horz" pos="1977" userDrawn="1">
          <p15:clr>
            <a:srgbClr val="FBAE40"/>
          </p15:clr>
        </p15:guide>
        <p15:guide id="15" orient="horz" pos="2930" userDrawn="1">
          <p15:clr>
            <a:srgbClr val="FBAE40"/>
          </p15:clr>
        </p15:guide>
        <p15:guide id="16" orient="horz" pos="2641" userDrawn="1">
          <p15:clr>
            <a:srgbClr val="FBAE40"/>
          </p15:clr>
        </p15:guide>
        <p15:guide id="17" pos="289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Icons and Content">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1A22BBF-ECF7-48E5-9254-C806F4572E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869" y="988850"/>
            <a:ext cx="402337" cy="402337"/>
          </a:xfrm>
          <a:prstGeom prst="rect">
            <a:avLst/>
          </a:prstGeom>
        </p:spPr>
      </p:pic>
      <p:pic>
        <p:nvPicPr>
          <p:cNvPr id="35" name="Picture 34">
            <a:extLst>
              <a:ext uri="{FF2B5EF4-FFF2-40B4-BE49-F238E27FC236}">
                <a16:creationId xmlns:a16="http://schemas.microsoft.com/office/drawing/2014/main" id="{F37CDB27-475F-455F-A53F-3279FBF15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869" y="1469040"/>
            <a:ext cx="402337" cy="402337"/>
          </a:xfrm>
          <a:prstGeom prst="rect">
            <a:avLst/>
          </a:prstGeom>
        </p:spPr>
      </p:pic>
      <p:pic>
        <p:nvPicPr>
          <p:cNvPr id="37" name="Picture 36">
            <a:extLst>
              <a:ext uri="{FF2B5EF4-FFF2-40B4-BE49-F238E27FC236}">
                <a16:creationId xmlns:a16="http://schemas.microsoft.com/office/drawing/2014/main" id="{FA704671-85B7-4CCA-AEA1-1843693C19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869" y="1948824"/>
            <a:ext cx="402337" cy="400051"/>
          </a:xfrm>
          <a:prstGeom prst="rect">
            <a:avLst/>
          </a:prstGeom>
        </p:spPr>
      </p:pic>
      <p:pic>
        <p:nvPicPr>
          <p:cNvPr id="39" name="Picture 38">
            <a:extLst>
              <a:ext uri="{FF2B5EF4-FFF2-40B4-BE49-F238E27FC236}">
                <a16:creationId xmlns:a16="http://schemas.microsoft.com/office/drawing/2014/main" id="{E0C58C3B-8624-42FC-83BE-1F68091718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869" y="2427167"/>
            <a:ext cx="402337" cy="402337"/>
          </a:xfrm>
          <a:prstGeom prst="rect">
            <a:avLst/>
          </a:prstGeom>
        </p:spPr>
      </p:pic>
      <p:pic>
        <p:nvPicPr>
          <p:cNvPr id="41" name="Picture 40">
            <a:extLst>
              <a:ext uri="{FF2B5EF4-FFF2-40B4-BE49-F238E27FC236}">
                <a16:creationId xmlns:a16="http://schemas.microsoft.com/office/drawing/2014/main" id="{734260FB-9D81-44D6-B570-7233AFE3E6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7868" y="2907797"/>
            <a:ext cx="402337" cy="402337"/>
          </a:xfrm>
          <a:prstGeom prst="rect">
            <a:avLst/>
          </a:prstGeom>
        </p:spPr>
      </p:pic>
      <p:sp>
        <p:nvSpPr>
          <p:cNvPr id="53" name="Text Placeholder 52">
            <a:extLst>
              <a:ext uri="{FF2B5EF4-FFF2-40B4-BE49-F238E27FC236}">
                <a16:creationId xmlns:a16="http://schemas.microsoft.com/office/drawing/2014/main" id="{77FD4B2B-34D8-4D5D-BD88-8550D945DAF4}"/>
              </a:ext>
            </a:extLst>
          </p:cNvPr>
          <p:cNvSpPr>
            <a:spLocks noGrp="1"/>
          </p:cNvSpPr>
          <p:nvPr>
            <p:ph type="body" sz="quarter" idx="10" hasCustomPrompt="1"/>
          </p:nvPr>
        </p:nvSpPr>
        <p:spPr>
          <a:xfrm>
            <a:off x="878243" y="1572506"/>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5" name="Text Placeholder 52">
            <a:extLst>
              <a:ext uri="{FF2B5EF4-FFF2-40B4-BE49-F238E27FC236}">
                <a16:creationId xmlns:a16="http://schemas.microsoft.com/office/drawing/2014/main" id="{6F8C78DF-129F-4DD5-940B-2A28F1CA6443}"/>
              </a:ext>
            </a:extLst>
          </p:cNvPr>
          <p:cNvSpPr>
            <a:spLocks noGrp="1"/>
          </p:cNvSpPr>
          <p:nvPr>
            <p:ph type="body" sz="quarter" idx="11" hasCustomPrompt="1"/>
          </p:nvPr>
        </p:nvSpPr>
        <p:spPr>
          <a:xfrm>
            <a:off x="878243" y="1088140"/>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6" name="Text Placeholder 52">
            <a:extLst>
              <a:ext uri="{FF2B5EF4-FFF2-40B4-BE49-F238E27FC236}">
                <a16:creationId xmlns:a16="http://schemas.microsoft.com/office/drawing/2014/main" id="{05D2562D-7041-4B56-98A9-04BB318D9B90}"/>
              </a:ext>
            </a:extLst>
          </p:cNvPr>
          <p:cNvSpPr>
            <a:spLocks noGrp="1"/>
          </p:cNvSpPr>
          <p:nvPr>
            <p:ph type="body" sz="quarter" idx="12" hasCustomPrompt="1"/>
          </p:nvPr>
        </p:nvSpPr>
        <p:spPr>
          <a:xfrm>
            <a:off x="878243" y="2046971"/>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7" name="Text Placeholder 52">
            <a:extLst>
              <a:ext uri="{FF2B5EF4-FFF2-40B4-BE49-F238E27FC236}">
                <a16:creationId xmlns:a16="http://schemas.microsoft.com/office/drawing/2014/main" id="{9A24ED56-E872-42CE-9349-0302F739F82B}"/>
              </a:ext>
            </a:extLst>
          </p:cNvPr>
          <p:cNvSpPr>
            <a:spLocks noGrp="1"/>
          </p:cNvSpPr>
          <p:nvPr>
            <p:ph type="body" sz="quarter" idx="13" hasCustomPrompt="1"/>
          </p:nvPr>
        </p:nvSpPr>
        <p:spPr>
          <a:xfrm>
            <a:off x="878243" y="252895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8" name="Text Placeholder 52">
            <a:extLst>
              <a:ext uri="{FF2B5EF4-FFF2-40B4-BE49-F238E27FC236}">
                <a16:creationId xmlns:a16="http://schemas.microsoft.com/office/drawing/2014/main" id="{56723C5F-CF03-4E6C-9C31-BBFA14DB305F}"/>
              </a:ext>
            </a:extLst>
          </p:cNvPr>
          <p:cNvSpPr>
            <a:spLocks noGrp="1"/>
          </p:cNvSpPr>
          <p:nvPr>
            <p:ph type="body" sz="quarter" idx="14" hasCustomPrompt="1"/>
          </p:nvPr>
        </p:nvSpPr>
        <p:spPr>
          <a:xfrm>
            <a:off x="878243" y="300539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9" name="Text Placeholder 52">
            <a:extLst>
              <a:ext uri="{FF2B5EF4-FFF2-40B4-BE49-F238E27FC236}">
                <a16:creationId xmlns:a16="http://schemas.microsoft.com/office/drawing/2014/main" id="{8776CB2B-5E17-4509-98AF-6CFCE0151FA9}"/>
              </a:ext>
            </a:extLst>
          </p:cNvPr>
          <p:cNvSpPr>
            <a:spLocks noGrp="1"/>
          </p:cNvSpPr>
          <p:nvPr>
            <p:ph type="body" sz="quarter" idx="15" hasCustomPrompt="1"/>
          </p:nvPr>
        </p:nvSpPr>
        <p:spPr>
          <a:xfrm>
            <a:off x="4359486" y="1572507"/>
            <a:ext cx="2413617" cy="231984"/>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0" name="Text Placeholder 52">
            <a:extLst>
              <a:ext uri="{FF2B5EF4-FFF2-40B4-BE49-F238E27FC236}">
                <a16:creationId xmlns:a16="http://schemas.microsoft.com/office/drawing/2014/main" id="{AA83C8FD-EF8D-45AB-89E4-2758B8BA5A72}"/>
              </a:ext>
            </a:extLst>
          </p:cNvPr>
          <p:cNvSpPr>
            <a:spLocks noGrp="1"/>
          </p:cNvSpPr>
          <p:nvPr>
            <p:ph type="body" sz="quarter" idx="16" hasCustomPrompt="1"/>
          </p:nvPr>
        </p:nvSpPr>
        <p:spPr>
          <a:xfrm>
            <a:off x="4359486" y="1088140"/>
            <a:ext cx="2413617" cy="24188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1" name="Text Placeholder 52">
            <a:extLst>
              <a:ext uri="{FF2B5EF4-FFF2-40B4-BE49-F238E27FC236}">
                <a16:creationId xmlns:a16="http://schemas.microsoft.com/office/drawing/2014/main" id="{4BEF42F8-53FC-43BE-BDCF-783BB52E2BFD}"/>
              </a:ext>
            </a:extLst>
          </p:cNvPr>
          <p:cNvSpPr>
            <a:spLocks noGrp="1"/>
          </p:cNvSpPr>
          <p:nvPr>
            <p:ph type="body" sz="quarter" idx="17" hasCustomPrompt="1"/>
          </p:nvPr>
        </p:nvSpPr>
        <p:spPr>
          <a:xfrm>
            <a:off x="4359486" y="2046971"/>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2" name="Text Placeholder 52">
            <a:extLst>
              <a:ext uri="{FF2B5EF4-FFF2-40B4-BE49-F238E27FC236}">
                <a16:creationId xmlns:a16="http://schemas.microsoft.com/office/drawing/2014/main" id="{C6E26A7E-42C9-4E8B-8367-085C42D652D6}"/>
              </a:ext>
            </a:extLst>
          </p:cNvPr>
          <p:cNvSpPr>
            <a:spLocks noGrp="1"/>
          </p:cNvSpPr>
          <p:nvPr>
            <p:ph type="body" sz="quarter" idx="18" hasCustomPrompt="1"/>
          </p:nvPr>
        </p:nvSpPr>
        <p:spPr>
          <a:xfrm>
            <a:off x="4359486" y="252895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4" name="Text Placeholder 52">
            <a:extLst>
              <a:ext uri="{FF2B5EF4-FFF2-40B4-BE49-F238E27FC236}">
                <a16:creationId xmlns:a16="http://schemas.microsoft.com/office/drawing/2014/main" id="{B37C5A5C-C96C-4683-8882-C2E35C7DE1E2}"/>
              </a:ext>
            </a:extLst>
          </p:cNvPr>
          <p:cNvSpPr>
            <a:spLocks noGrp="1"/>
          </p:cNvSpPr>
          <p:nvPr>
            <p:ph type="body" sz="quarter" idx="19" hasCustomPrompt="1"/>
          </p:nvPr>
        </p:nvSpPr>
        <p:spPr>
          <a:xfrm>
            <a:off x="4359486" y="300539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6" name="Date Placeholder 5">
            <a:extLst>
              <a:ext uri="{FF2B5EF4-FFF2-40B4-BE49-F238E27FC236}">
                <a16:creationId xmlns:a16="http://schemas.microsoft.com/office/drawing/2014/main" id="{CAB3B546-51CB-4994-A9F1-8F1962DB7C80}"/>
              </a:ext>
            </a:extLst>
          </p:cNvPr>
          <p:cNvSpPr>
            <a:spLocks noGrp="1"/>
          </p:cNvSpPr>
          <p:nvPr>
            <p:ph type="dt" sz="half" idx="20"/>
          </p:nvPr>
        </p:nvSpPr>
        <p:spPr>
          <a:xfrm>
            <a:off x="628650" y="4767263"/>
            <a:ext cx="2057400" cy="273844"/>
          </a:xfrm>
        </p:spPr>
        <p:txBody>
          <a:bodyPr/>
          <a:lstStyle/>
          <a:p>
            <a:fld id="{371B733E-A046-7440-A009-9222C7A6AB80}" type="datetime1">
              <a:rPr lang="en-IN" smtClean="0"/>
              <a:t>24-10-2020</a:t>
            </a:fld>
            <a:endParaRPr lang="en-IN" dirty="0"/>
          </a:p>
        </p:txBody>
      </p:sp>
      <p:sp>
        <p:nvSpPr>
          <p:cNvPr id="40" name="Slide Number Placeholder 7">
            <a:extLst>
              <a:ext uri="{FF2B5EF4-FFF2-40B4-BE49-F238E27FC236}">
                <a16:creationId xmlns:a16="http://schemas.microsoft.com/office/drawing/2014/main" id="{64FD5022-C834-4670-BF94-5D8ED5DD90FA}"/>
              </a:ext>
            </a:extLst>
          </p:cNvPr>
          <p:cNvSpPr>
            <a:spLocks noGrp="1"/>
          </p:cNvSpPr>
          <p:nvPr>
            <p:ph type="sldNum" sz="quarter" idx="22"/>
          </p:nvPr>
        </p:nvSpPr>
        <p:spPr>
          <a:xfrm>
            <a:off x="6457950" y="4767263"/>
            <a:ext cx="2057400" cy="273844"/>
          </a:xfrm>
        </p:spPr>
        <p:txBody>
          <a:bodyPr/>
          <a:lstStyle/>
          <a:p>
            <a:fld id="{273EEA2F-D825-49D3-9C25-497F06EFD3F7}" type="slidenum">
              <a:rPr lang="en-IN" smtClean="0"/>
              <a:t>‹#›</a:t>
            </a:fld>
            <a:endParaRPr lang="en-IN" dirty="0"/>
          </a:p>
        </p:txBody>
      </p:sp>
      <p:pic>
        <p:nvPicPr>
          <p:cNvPr id="42" name="Picture 41">
            <a:extLst>
              <a:ext uri="{FF2B5EF4-FFF2-40B4-BE49-F238E27FC236}">
                <a16:creationId xmlns:a16="http://schemas.microsoft.com/office/drawing/2014/main" id="{61A22BBF-ECF7-48E5-9254-C806F4572E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427" y="997235"/>
            <a:ext cx="402337" cy="402337"/>
          </a:xfrm>
          <a:prstGeom prst="rect">
            <a:avLst/>
          </a:prstGeom>
        </p:spPr>
      </p:pic>
      <p:pic>
        <p:nvPicPr>
          <p:cNvPr id="44" name="Picture 43">
            <a:extLst>
              <a:ext uri="{FF2B5EF4-FFF2-40B4-BE49-F238E27FC236}">
                <a16:creationId xmlns:a16="http://schemas.microsoft.com/office/drawing/2014/main" id="{F37CDB27-475F-455F-A53F-3279FBF153D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427" y="1477425"/>
            <a:ext cx="402337" cy="402337"/>
          </a:xfrm>
          <a:prstGeom prst="rect">
            <a:avLst/>
          </a:prstGeom>
        </p:spPr>
      </p:pic>
      <p:pic>
        <p:nvPicPr>
          <p:cNvPr id="46" name="Picture 45">
            <a:extLst>
              <a:ext uri="{FF2B5EF4-FFF2-40B4-BE49-F238E27FC236}">
                <a16:creationId xmlns:a16="http://schemas.microsoft.com/office/drawing/2014/main" id="{FA704671-85B7-4CCA-AEA1-1843693C19B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0427" y="1957209"/>
            <a:ext cx="402337" cy="400051"/>
          </a:xfrm>
          <a:prstGeom prst="rect">
            <a:avLst/>
          </a:prstGeom>
        </p:spPr>
      </p:pic>
      <p:pic>
        <p:nvPicPr>
          <p:cNvPr id="48" name="Picture 47">
            <a:extLst>
              <a:ext uri="{FF2B5EF4-FFF2-40B4-BE49-F238E27FC236}">
                <a16:creationId xmlns:a16="http://schemas.microsoft.com/office/drawing/2014/main" id="{E0C58C3B-8624-42FC-83BE-1F680917187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20427" y="2435552"/>
            <a:ext cx="402337" cy="402337"/>
          </a:xfrm>
          <a:prstGeom prst="rect">
            <a:avLst/>
          </a:prstGeom>
        </p:spPr>
      </p:pic>
      <p:pic>
        <p:nvPicPr>
          <p:cNvPr id="50" name="Picture 49">
            <a:extLst>
              <a:ext uri="{FF2B5EF4-FFF2-40B4-BE49-F238E27FC236}">
                <a16:creationId xmlns:a16="http://schemas.microsoft.com/office/drawing/2014/main" id="{734260FB-9D81-44D6-B570-7233AFE3E63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0426" y="2916182"/>
            <a:ext cx="402337" cy="402337"/>
          </a:xfrm>
          <a:prstGeom prst="rect">
            <a:avLst/>
          </a:prstGeom>
        </p:spPr>
      </p:pic>
      <p:pic>
        <p:nvPicPr>
          <p:cNvPr id="52" name="Picture 51">
            <a:extLst>
              <a:ext uri="{FF2B5EF4-FFF2-40B4-BE49-F238E27FC236}">
                <a16:creationId xmlns:a16="http://schemas.microsoft.com/office/drawing/2014/main" id="{1B5C9C04-94F6-4BEF-A235-92865CC68F7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874155" y="997235"/>
            <a:ext cx="402337" cy="402337"/>
          </a:xfrm>
          <a:prstGeom prst="rect">
            <a:avLst/>
          </a:prstGeom>
        </p:spPr>
      </p:pic>
      <p:pic>
        <p:nvPicPr>
          <p:cNvPr id="54" name="Picture 53">
            <a:extLst>
              <a:ext uri="{FF2B5EF4-FFF2-40B4-BE49-F238E27FC236}">
                <a16:creationId xmlns:a16="http://schemas.microsoft.com/office/drawing/2014/main" id="{4C79AAF6-E3DA-4DAE-9241-DCDE3780136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874154" y="1477425"/>
            <a:ext cx="402337" cy="402337"/>
          </a:xfrm>
          <a:prstGeom prst="rect">
            <a:avLst/>
          </a:prstGeom>
        </p:spPr>
      </p:pic>
      <p:pic>
        <p:nvPicPr>
          <p:cNvPr id="55" name="Picture 54">
            <a:extLst>
              <a:ext uri="{FF2B5EF4-FFF2-40B4-BE49-F238E27FC236}">
                <a16:creationId xmlns:a16="http://schemas.microsoft.com/office/drawing/2014/main" id="{BD4A1B6D-E623-40A4-BDC9-EEE057AA356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874153" y="1957209"/>
            <a:ext cx="402337" cy="400051"/>
          </a:xfrm>
          <a:prstGeom prst="rect">
            <a:avLst/>
          </a:prstGeom>
        </p:spPr>
      </p:pic>
      <p:pic>
        <p:nvPicPr>
          <p:cNvPr id="56" name="Picture 55">
            <a:extLst>
              <a:ext uri="{FF2B5EF4-FFF2-40B4-BE49-F238E27FC236}">
                <a16:creationId xmlns:a16="http://schemas.microsoft.com/office/drawing/2014/main" id="{5CAAF797-E4B5-4F3C-9FE1-34148F623FA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3874153" y="2434706"/>
            <a:ext cx="402337" cy="402337"/>
          </a:xfrm>
          <a:prstGeom prst="rect">
            <a:avLst/>
          </a:prstGeom>
        </p:spPr>
      </p:pic>
      <p:pic>
        <p:nvPicPr>
          <p:cNvPr id="57" name="Picture 56">
            <a:extLst>
              <a:ext uri="{FF2B5EF4-FFF2-40B4-BE49-F238E27FC236}">
                <a16:creationId xmlns:a16="http://schemas.microsoft.com/office/drawing/2014/main" id="{544BD572-4A52-4A3C-B66B-75B358440E5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874153" y="2914489"/>
            <a:ext cx="402337" cy="402337"/>
          </a:xfrm>
          <a:prstGeom prst="rect">
            <a:avLst/>
          </a:prstGeom>
        </p:spPr>
      </p:pic>
      <p:sp>
        <p:nvSpPr>
          <p:cNvPr id="38" name="Rectangle 37">
            <a:extLst>
              <a:ext uri="{FF2B5EF4-FFF2-40B4-BE49-F238E27FC236}">
                <a16:creationId xmlns:a16="http://schemas.microsoft.com/office/drawing/2014/main" id="{4F8701F8-3628-3243-B36A-E8C23658642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9" name="Title 11">
            <a:extLst>
              <a:ext uri="{FF2B5EF4-FFF2-40B4-BE49-F238E27FC236}">
                <a16:creationId xmlns:a16="http://schemas.microsoft.com/office/drawing/2014/main" id="{707B7404-AAE2-1A43-988B-7DE0D06A3A6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60" name="Picture 59">
            <a:extLst>
              <a:ext uri="{FF2B5EF4-FFF2-40B4-BE49-F238E27FC236}">
                <a16:creationId xmlns:a16="http://schemas.microsoft.com/office/drawing/2014/main" id="{C5329AD0-EFED-574A-AC74-7B9241B808D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275978289"/>
      </p:ext>
    </p:extLst>
  </p:cSld>
  <p:clrMapOvr>
    <a:masterClrMapping/>
  </p:clrMapOvr>
  <p:extLst>
    <p:ext uri="{DCECCB84-F9BA-43D5-87BE-67443E8EF086}">
      <p15:sldGuideLst xmlns:p15="http://schemas.microsoft.com/office/powerpoint/2012/main">
        <p15:guide id="10" pos="3878">
          <p15:clr>
            <a:srgbClr val="FBAE40"/>
          </p15:clr>
        </p15:guide>
        <p15:guide id="11" pos="397" userDrawn="1">
          <p15:clr>
            <a:srgbClr val="FBAE40"/>
          </p15:clr>
        </p15:guide>
        <p15:guide id="12" orient="horz" pos="378" userDrawn="1">
          <p15:clr>
            <a:srgbClr val="FBAE40"/>
          </p15:clr>
        </p15:guide>
        <p15:guide id="13" orient="horz" pos="923" userDrawn="1">
          <p15:clr>
            <a:srgbClr val="FBAE40"/>
          </p15:clr>
        </p15:guide>
        <p15:guide id="14" pos="1638" userDrawn="1">
          <p15:clr>
            <a:srgbClr val="FBAE40"/>
          </p15:clr>
        </p15:guide>
        <p15:guide id="15" pos="3578" userDrawn="1">
          <p15:clr>
            <a:srgbClr val="FBAE40"/>
          </p15:clr>
        </p15:guide>
        <p15:guide id="16" orient="horz" pos="1393" userDrawn="1">
          <p15:clr>
            <a:srgbClr val="FBAE40"/>
          </p15:clr>
        </p15:guide>
        <p15:guide id="17" pos="1877" userDrawn="1">
          <p15:clr>
            <a:srgbClr val="FBAE40"/>
          </p15:clr>
        </p15:guide>
        <p15:guide id="18" pos="1928" userDrawn="1">
          <p15:clr>
            <a:srgbClr val="FBAE40"/>
          </p15:clr>
        </p15:guide>
        <p15:guide id="20" pos="383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 name="Rectangle 1"/>
          <p:cNvSpPr/>
          <p:nvPr/>
        </p:nvSpPr>
        <p:spPr>
          <a:xfrm>
            <a:off x="629841" y="2556933"/>
            <a:ext cx="7891859" cy="82662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7" name="Group 6">
            <a:extLst>
              <a:ext uri="{FF2B5EF4-FFF2-40B4-BE49-F238E27FC236}">
                <a16:creationId xmlns:a16="http://schemas.microsoft.com/office/drawing/2014/main" id="{82BB13CD-9991-4DCA-82E0-1747F3F9BC06}"/>
              </a:ext>
            </a:extLst>
          </p:cNvPr>
          <p:cNvGrpSpPr/>
          <p:nvPr/>
        </p:nvGrpSpPr>
        <p:grpSpPr>
          <a:xfrm>
            <a:off x="994787" y="3020755"/>
            <a:ext cx="775019" cy="174751"/>
            <a:chOff x="1326382" y="4041646"/>
            <a:chExt cx="2597497" cy="653143"/>
          </a:xfrm>
          <a:solidFill>
            <a:srgbClr val="F5333F"/>
          </a:solidFill>
        </p:grpSpPr>
        <p:sp>
          <p:nvSpPr>
            <p:cNvPr id="5"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9"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1"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2"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7"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9" name="Text Placeholder 8">
            <a:extLst>
              <a:ext uri="{FF2B5EF4-FFF2-40B4-BE49-F238E27FC236}">
                <a16:creationId xmlns:a16="http://schemas.microsoft.com/office/drawing/2014/main" id="{EA908F40-8F3C-4F4C-8007-3143C3B7A198}"/>
              </a:ext>
            </a:extLst>
          </p:cNvPr>
          <p:cNvSpPr>
            <a:spLocks noGrp="1"/>
          </p:cNvSpPr>
          <p:nvPr>
            <p:ph type="body" sz="quarter" idx="10" hasCustomPrompt="1"/>
          </p:nvPr>
        </p:nvSpPr>
        <p:spPr>
          <a:xfrm>
            <a:off x="1029406"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16" name="Text Placeholder 8">
            <a:extLst>
              <a:ext uri="{FF2B5EF4-FFF2-40B4-BE49-F238E27FC236}">
                <a16:creationId xmlns:a16="http://schemas.microsoft.com/office/drawing/2014/main" id="{C745C1E1-5162-42F6-91B6-6478A6B73745}"/>
              </a:ext>
            </a:extLst>
          </p:cNvPr>
          <p:cNvSpPr>
            <a:spLocks noGrp="1"/>
          </p:cNvSpPr>
          <p:nvPr>
            <p:ph type="body" sz="quarter" idx="11" hasCustomPrompt="1"/>
          </p:nvPr>
        </p:nvSpPr>
        <p:spPr>
          <a:xfrm>
            <a:off x="1921844"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20" name="Text Placeholder 52">
            <a:extLst>
              <a:ext uri="{FF2B5EF4-FFF2-40B4-BE49-F238E27FC236}">
                <a16:creationId xmlns:a16="http://schemas.microsoft.com/office/drawing/2014/main" id="{4CEA3C57-1AF4-4B62-8E68-78FDAB21F2B9}"/>
              </a:ext>
            </a:extLst>
          </p:cNvPr>
          <p:cNvSpPr>
            <a:spLocks noGrp="1"/>
          </p:cNvSpPr>
          <p:nvPr>
            <p:ph type="body" sz="quarter" idx="12" hasCustomPrompt="1"/>
          </p:nvPr>
        </p:nvSpPr>
        <p:spPr>
          <a:xfrm>
            <a:off x="2868429" y="3714682"/>
            <a:ext cx="2471738" cy="131215"/>
          </a:xfrm>
          <a:prstGeom prst="rect">
            <a:avLst/>
          </a:prstGeom>
        </p:spPr>
        <p:txBody>
          <a:bodyPr/>
          <a:lstStyle>
            <a:lvl1pPr marL="0" indent="0">
              <a:buNone/>
              <a:defRPr sz="900" b="0">
                <a:latin typeface="Proxima Nova Rg" panose="02000506030000020004" pitchFamily="50" charset="0"/>
              </a:defRPr>
            </a:lvl1pPr>
          </a:lstStyle>
          <a:p>
            <a:pPr lvl="0"/>
            <a:r>
              <a:rPr lang="en-IN" dirty="0"/>
              <a:t>Click to add text</a:t>
            </a:r>
          </a:p>
        </p:txBody>
      </p:sp>
      <p:sp>
        <p:nvSpPr>
          <p:cNvPr id="15"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36742" y="4767263"/>
            <a:ext cx="2057400" cy="273844"/>
          </a:xfrm>
        </p:spPr>
        <p:txBody>
          <a:bodyPr/>
          <a:lstStyle/>
          <a:p>
            <a:fld id="{EB6B529C-358E-464A-80D3-B4DD91120955}" type="datetime1">
              <a:rPr lang="en-IN" smtClean="0"/>
              <a:t>24-10-2020</a:t>
            </a:fld>
            <a:endParaRPr lang="en-IN" dirty="0"/>
          </a:p>
        </p:txBody>
      </p:sp>
      <p:sp>
        <p:nvSpPr>
          <p:cNvPr id="18"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21" name="Rectangle 20"/>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Rectangle 22"/>
          <p:cNvSpPr/>
          <p:nvPr userDrawn="1"/>
        </p:nvSpPr>
        <p:spPr>
          <a:xfrm>
            <a:off x="629841" y="2535239"/>
            <a:ext cx="7939088" cy="84831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33" name="Group 32">
            <a:extLst>
              <a:ext uri="{FF2B5EF4-FFF2-40B4-BE49-F238E27FC236}">
                <a16:creationId xmlns:a16="http://schemas.microsoft.com/office/drawing/2014/main" id="{82BB13CD-9991-4DCA-82E0-1747F3F9BC06}"/>
              </a:ext>
            </a:extLst>
          </p:cNvPr>
          <p:cNvGrpSpPr/>
          <p:nvPr userDrawn="1"/>
        </p:nvGrpSpPr>
        <p:grpSpPr>
          <a:xfrm>
            <a:off x="923664" y="3020755"/>
            <a:ext cx="775019" cy="174751"/>
            <a:chOff x="1326382" y="4041646"/>
            <a:chExt cx="2597497" cy="653143"/>
          </a:xfrm>
          <a:solidFill>
            <a:srgbClr val="F5333F"/>
          </a:solidFill>
        </p:grpSpPr>
        <p:sp>
          <p:nvSpPr>
            <p:cNvPr id="34"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6"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8"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40" name="Text Placeholder 8">
            <a:extLst>
              <a:ext uri="{FF2B5EF4-FFF2-40B4-BE49-F238E27FC236}">
                <a16:creationId xmlns:a16="http://schemas.microsoft.com/office/drawing/2014/main" id="{EA908F40-8F3C-4F4C-8007-3143C3B7A198}"/>
              </a:ext>
            </a:extLst>
          </p:cNvPr>
          <p:cNvSpPr>
            <a:spLocks noGrp="1"/>
          </p:cNvSpPr>
          <p:nvPr>
            <p:ph type="body" sz="quarter" idx="16" hasCustomPrompt="1"/>
          </p:nvPr>
        </p:nvSpPr>
        <p:spPr>
          <a:xfrm>
            <a:off x="958283"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41" name="Text Placeholder 8">
            <a:extLst>
              <a:ext uri="{FF2B5EF4-FFF2-40B4-BE49-F238E27FC236}">
                <a16:creationId xmlns:a16="http://schemas.microsoft.com/office/drawing/2014/main" id="{C745C1E1-5162-42F6-91B6-6478A6B73745}"/>
              </a:ext>
            </a:extLst>
          </p:cNvPr>
          <p:cNvSpPr>
            <a:spLocks noGrp="1"/>
          </p:cNvSpPr>
          <p:nvPr>
            <p:ph type="body" sz="quarter" idx="17" hasCustomPrompt="1"/>
          </p:nvPr>
        </p:nvSpPr>
        <p:spPr>
          <a:xfrm>
            <a:off x="1850721"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3" name="Title 2"/>
          <p:cNvSpPr>
            <a:spLocks noGrp="1"/>
          </p:cNvSpPr>
          <p:nvPr>
            <p:ph type="title" hasCustomPrompt="1"/>
          </p:nvPr>
        </p:nvSpPr>
        <p:spPr>
          <a:xfrm>
            <a:off x="630238" y="600075"/>
            <a:ext cx="6246812" cy="443979"/>
          </a:xfrm>
        </p:spPr>
        <p:txBody>
          <a:bodyPr/>
          <a:lstStyle>
            <a:lvl1pPr>
              <a:defRPr baseline="0">
                <a:solidFill>
                  <a:schemeClr val="bg1"/>
                </a:solidFill>
              </a:defRPr>
            </a:lvl1pPr>
          </a:lstStyle>
          <a:p>
            <a:r>
              <a:rPr lang="en-US" dirty="0"/>
              <a:t>Click to add title</a:t>
            </a:r>
            <a:endParaRPr lang="en-IN" dirty="0"/>
          </a:p>
        </p:txBody>
      </p:sp>
      <p:pic>
        <p:nvPicPr>
          <p:cNvPr id="30" name="Picture 29">
            <a:extLst>
              <a:ext uri="{FF2B5EF4-FFF2-40B4-BE49-F238E27FC236}">
                <a16:creationId xmlns:a16="http://schemas.microsoft.com/office/drawing/2014/main" id="{621AE993-B717-0648-B9DF-B7E9EF87B7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7858433"/>
      </p:ext>
    </p:extLst>
  </p:cSld>
  <p:clrMapOvr>
    <a:masterClrMapping/>
  </p:clrMapOvr>
  <p:extLst>
    <p:ext uri="{DCECCB84-F9BA-43D5-87BE-67443E8EF086}">
      <p15:sldGuideLst xmlns:p15="http://schemas.microsoft.com/office/powerpoint/2012/main">
        <p15:guide id="10" orient="horz" pos="378" userDrawn="1">
          <p15:clr>
            <a:srgbClr val="FBAE40"/>
          </p15:clr>
        </p15:guide>
        <p15:guide id="11" orient="horz" pos="2210" userDrawn="1">
          <p15:clr>
            <a:srgbClr val="FBAE40"/>
          </p15:clr>
        </p15:guide>
        <p15:guide id="12" orient="horz" pos="2130" userDrawn="1">
          <p15:clr>
            <a:srgbClr val="FBAE40"/>
          </p15:clr>
        </p15:guide>
        <p15:guide id="13" orient="horz" pos="1597" userDrawn="1">
          <p15:clr>
            <a:srgbClr val="FBAE40"/>
          </p15:clr>
        </p15:guide>
        <p15:guide id="14" orient="horz" pos="2641" userDrawn="1">
          <p15:clr>
            <a:srgbClr val="FBAE40"/>
          </p15:clr>
        </p15:guide>
        <p15:guide id="15" pos="1134" userDrawn="1">
          <p15:clr>
            <a:srgbClr val="FBAE40"/>
          </p15:clr>
        </p15:guide>
        <p15:guide id="16" pos="43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0238" y="544498"/>
            <a:ext cx="6196824" cy="569927"/>
          </a:xfrm>
          <a:prstGeom prst="rect">
            <a:avLst/>
          </a:prstGeom>
        </p:spPr>
        <p:txBody>
          <a:bodyPr vert="horz" lIns="91440" tIns="45720" rIns="91440" bIns="45720" rtlCol="0" anchor="ctr">
            <a:normAutofit/>
          </a:bodyPr>
          <a:lstStyle/>
          <a:p>
            <a:r>
              <a:rPr lang="en-US" dirty="0"/>
              <a:t>Click to add title</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Proxima Nova Rg" panose="02000506030000020004" pitchFamily="50" charset="0"/>
              </a:defRPr>
            </a:lvl1pPr>
          </a:lstStyle>
          <a:p>
            <a:fld id="{6E6F5B52-1A05-484E-BE74-C10EC951FF81}" type="datetime1">
              <a:rPr lang="en-IN" smtClean="0"/>
              <a:t>24-10-2020</a:t>
            </a:fld>
            <a:endParaRPr lang="en-IN"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Proxima Nova Rg" panose="02000506030000020004" pitchFamily="50" charset="0"/>
              </a:defRPr>
            </a:lvl1pPr>
          </a:lstStyle>
          <a:p>
            <a:fld id="{273EEA2F-D825-49D3-9C25-497F06EFD3F7}" type="slidenum">
              <a:rPr lang="en-IN" smtClean="0"/>
              <a:pPr/>
              <a:t>‹#›</a:t>
            </a:fld>
            <a:endParaRPr lang="en-IN" dirty="0"/>
          </a:p>
        </p:txBody>
      </p:sp>
      <p:pic>
        <p:nvPicPr>
          <p:cNvPr id="7" name="Picture 6">
            <a:extLst>
              <a:ext uri="{FF2B5EF4-FFF2-40B4-BE49-F238E27FC236}">
                <a16:creationId xmlns:a16="http://schemas.microsoft.com/office/drawing/2014/main" id="{D3333836-CD3B-4BE8-AAF1-88EE59E38E23}"/>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929762" y="209484"/>
            <a:ext cx="814046" cy="217219"/>
          </a:xfrm>
          <a:prstGeom prst="rect">
            <a:avLst/>
          </a:prstGeom>
        </p:spPr>
      </p:pic>
    </p:spTree>
    <p:extLst>
      <p:ext uri="{BB962C8B-B14F-4D97-AF65-F5344CB8AC3E}">
        <p14:creationId xmlns:p14="http://schemas.microsoft.com/office/powerpoint/2010/main" val="3969708414"/>
      </p:ext>
    </p:extLst>
  </p:cSld>
  <p:clrMap bg1="lt1" tx1="dk1" bg2="lt2" tx2="dk2" accent1="accent1" accent2="accent2" accent3="accent3" accent4="accent4" accent5="accent5" accent6="accent6" hlink="hlink" folHlink="folHlink"/>
  <p:sldLayoutIdLst>
    <p:sldLayoutId id="2147483718" r:id="rId1"/>
    <p:sldLayoutId id="2147483699" r:id="rId2"/>
    <p:sldLayoutId id="2147483700" r:id="rId3"/>
    <p:sldLayoutId id="2147483701" r:id="rId4"/>
    <p:sldLayoutId id="2147483702" r:id="rId5"/>
    <p:sldLayoutId id="2147483703" r:id="rId6"/>
    <p:sldLayoutId id="2147483704" r:id="rId7"/>
    <p:sldLayoutId id="2147483706" r:id="rId8"/>
    <p:sldLayoutId id="2147483708" r:id="rId9"/>
    <p:sldLayoutId id="2147483710" r:id="rId10"/>
    <p:sldLayoutId id="2147483711" r:id="rId11"/>
    <p:sldLayoutId id="2147483713" r:id="rId12"/>
    <p:sldLayoutId id="2147483712" r:id="rId13"/>
    <p:sldLayoutId id="2147483714" r:id="rId14"/>
    <p:sldLayoutId id="2147483715" r:id="rId15"/>
    <p:sldLayoutId id="2147483716" r:id="rId16"/>
    <p:sldLayoutId id="2147483717" r:id="rId17"/>
    <p:sldLayoutId id="2147483722" r:id="rId18"/>
    <p:sldLayoutId id="2147483723" r:id="rId19"/>
    <p:sldLayoutId id="2147483724" r:id="rId20"/>
  </p:sldLayoutIdLst>
  <p:hf hdr="0"/>
  <p:txStyles>
    <p:titleStyle>
      <a:lvl1pPr algn="l" defTabSz="685800" rtl="0" eaLnBrk="1" latinLnBrk="0" hangingPunct="1">
        <a:lnSpc>
          <a:spcPct val="90000"/>
        </a:lnSpc>
        <a:spcBef>
          <a:spcPct val="0"/>
        </a:spcBef>
        <a:buNone/>
        <a:defRPr sz="3600" kern="1200">
          <a:solidFill>
            <a:schemeClr val="tx1"/>
          </a:solidFill>
          <a:latin typeface="Neue Plak" panose="020B0804030202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1.png"/><Relationship Id="rId1" Type="http://schemas.openxmlformats.org/officeDocument/2006/relationships/slideLayout" Target="../slideLayouts/slideLayout20.xm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1.png"/><Relationship Id="rId1" Type="http://schemas.openxmlformats.org/officeDocument/2006/relationships/slideLayout" Target="../slideLayouts/slideLayout20.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4.svg"/></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3.wdp"/></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www.z-table.com/" TargetMode="External"/><Relationship Id="rId1" Type="http://schemas.openxmlformats.org/officeDocument/2006/relationships/slideLayout" Target="../slideLayouts/slideLayout2.xml"/><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1.png"/><Relationship Id="rId1" Type="http://schemas.openxmlformats.org/officeDocument/2006/relationships/slideLayout" Target="../slideLayouts/slideLayout20.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1.png"/><Relationship Id="rId1" Type="http://schemas.openxmlformats.org/officeDocument/2006/relationships/slideLayout" Target="../slideLayouts/slideLayout20.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hyperlink" Target="https://www.analyticsvidhya.com/wp-content/uploads/2015/02/Data_exploration_4.png" TargetMode="External"/><Relationship Id="rId2" Type="http://schemas.openxmlformats.org/officeDocument/2006/relationships/image" Target="../media/image63.jpe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slideLayout" Target="../slideLayouts/slideLayout19.xml"/><Relationship Id="rId6" Type="http://schemas.openxmlformats.org/officeDocument/2006/relationships/image" Target="../media/image72.png"/><Relationship Id="rId5" Type="http://schemas.openxmlformats.org/officeDocument/2006/relationships/image" Target="../media/image710.png"/><Relationship Id="rId4" Type="http://schemas.openxmlformats.org/officeDocument/2006/relationships/image" Target="../media/image71.png"/><Relationship Id="rId9" Type="http://schemas.openxmlformats.org/officeDocument/2006/relationships/image" Target="../media/image75.png"/></Relationships>
</file>

<file path=ppt/slides/_rels/slide5.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9.png"/><Relationship Id="rId1" Type="http://schemas.openxmlformats.org/officeDocument/2006/relationships/slideLayout" Target="../slideLayouts/slideLayout20.xml"/><Relationship Id="rId6" Type="http://schemas.openxmlformats.org/officeDocument/2006/relationships/image" Target="../media/image76.png"/><Relationship Id="rId5" Type="http://schemas.openxmlformats.org/officeDocument/2006/relationships/image" Target="../media/image42.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9.png"/><Relationship Id="rId1" Type="http://schemas.openxmlformats.org/officeDocument/2006/relationships/slideLayout" Target="../slideLayouts/slideLayout20.xml"/><Relationship Id="rId6" Type="http://schemas.openxmlformats.org/officeDocument/2006/relationships/image" Target="../media/image76.png"/><Relationship Id="rId5" Type="http://schemas.openxmlformats.org/officeDocument/2006/relationships/image" Target="../media/image42.png"/><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1.xml"/><Relationship Id="rId5" Type="http://schemas.openxmlformats.org/officeDocument/2006/relationships/hyperlink" Target="https://www.analyticsvidhya.com/blog/2016/07/deeper-regression-analysis-assumptions-plots-solutions/" TargetMode="External"/><Relationship Id="rId4" Type="http://schemas.openxmlformats.org/officeDocument/2006/relationships/hyperlink" Target="http://people.duke.edu/~rnau/testing.ht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37.jpeg"/><Relationship Id="rId4" Type="http://schemas.openxmlformats.org/officeDocument/2006/relationships/image" Target="../media/image36.gif"/></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neuralnetworksanddeeplearning.com/chap3.html" TargetMode="External"/><Relationship Id="rId1" Type="http://schemas.openxmlformats.org/officeDocument/2006/relationships/slideLayout" Target="../slideLayouts/slideLayout19.xml"/><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9.xml"/><Relationship Id="rId4" Type="http://schemas.openxmlformats.org/officeDocument/2006/relationships/image" Target="../media/image89.png"/></Relationships>
</file>

<file path=ppt/slides/_rels/slide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9.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9.xml"/><Relationship Id="rId4" Type="http://schemas.openxmlformats.org/officeDocument/2006/relationships/image" Target="../media/image98.png"/></Relationships>
</file>

<file path=ppt/slides/_rels/slide7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hyperlink" Target="http://users.stat.ufl.edu/" TargetMode="External"/><Relationship Id="rId7" Type="http://schemas.openxmlformats.org/officeDocument/2006/relationships/hyperlink" Target="https://www.indiabix.com/data-interpretation" TargetMode="External"/><Relationship Id="rId2" Type="http://schemas.openxmlformats.org/officeDocument/2006/relationships/hyperlink" Target="https://www.superprof.co.uk/resources/academic/maths" TargetMode="External"/><Relationship Id="rId1" Type="http://schemas.openxmlformats.org/officeDocument/2006/relationships/slideLayout" Target="../slideLayouts/slideLayout1.xml"/><Relationship Id="rId6" Type="http://schemas.openxmlformats.org/officeDocument/2006/relationships/hyperlink" Target="https://www.ck12.org/book/CK-12-Advanced-Probability-and-Statistics-Concepts/" TargetMode="External"/><Relationship Id="rId5" Type="http://schemas.openxmlformats.org/officeDocument/2006/relationships/hyperlink" Target="https://courses.lumenlearning.com/introstats1/chapter/null-and-alternative-hypotheses/" TargetMode="External"/><Relationship Id="rId4" Type="http://schemas.openxmlformats.org/officeDocument/2006/relationships/hyperlink" Target="https://www.surveygizmo.com/resourc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1.png"/><Relationship Id="rId1" Type="http://schemas.openxmlformats.org/officeDocument/2006/relationships/slideLayout" Target="../slideLayouts/slideLayout20.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555037" y="2114911"/>
            <a:ext cx="6895272" cy="1171985"/>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en-US" sz="4000" dirty="0">
                <a:latin typeface="Proxima Nova Light" panose="02000506030000020004" pitchFamily="2" charset="77"/>
              </a:rPr>
              <a:t>Post-Graduate Diploma in ML/AI</a:t>
            </a:r>
            <a:endParaRPr lang="en-IN" sz="4000" dirty="0">
              <a:latin typeface="Proxima Nova Light" panose="02000506030000020004" pitchFamily="2" charset="77"/>
            </a:endParaRP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2370" y="0"/>
            <a:ext cx="1356542" cy="1577482"/>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157111" y="716037"/>
            <a:ext cx="4967464" cy="131112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chemeClr val="bg1"/>
              </a:solidFill>
            </a:endParaRPr>
          </a:p>
          <a:p>
            <a:r>
              <a:rPr lang="en-US" sz="1400" i="1" dirty="0"/>
              <a:t>    #LifeKoKaroLift</a:t>
            </a:r>
          </a:p>
        </p:txBody>
      </p:sp>
      <p:sp>
        <p:nvSpPr>
          <p:cNvPr id="2" name="Date Placeholder 1"/>
          <p:cNvSpPr>
            <a:spLocks noGrp="1"/>
          </p:cNvSpPr>
          <p:nvPr>
            <p:ph type="dt" sz="half" idx="10"/>
          </p:nvPr>
        </p:nvSpPr>
        <p:spPr/>
        <p:txBody>
          <a:bodyPr/>
          <a:lstStyle/>
          <a:p>
            <a:fld id="{330D92EB-81BB-3B43-94C7-8FE4C43F772A}" type="datetime1">
              <a:rPr lang="en-IN" smtClean="0"/>
              <a:t>24-10-2020</a:t>
            </a:fld>
            <a:endParaRPr lang="en-IN" dirty="0"/>
          </a:p>
        </p:txBody>
      </p:sp>
      <p:sp>
        <p:nvSpPr>
          <p:cNvPr id="3" name="Slide Number Placeholder 2"/>
          <p:cNvSpPr>
            <a:spLocks noGrp="1"/>
          </p:cNvSpPr>
          <p:nvPr>
            <p:ph type="sldNum" sz="quarter" idx="12"/>
          </p:nvPr>
        </p:nvSpPr>
        <p:spPr/>
        <p:txBody>
          <a:bodyPr/>
          <a:lstStyle/>
          <a:p>
            <a:fld id="{273EEA2F-D825-49D3-9C25-497F06EFD3F7}" type="slidenum">
              <a:rPr lang="en-IN" smtClean="0"/>
              <a:pPr/>
              <a:t>1</a:t>
            </a:fld>
            <a:endParaRPr lang="en-IN" dirty="0"/>
          </a:p>
        </p:txBody>
      </p:sp>
    </p:spTree>
    <p:extLst>
      <p:ext uri="{BB962C8B-B14F-4D97-AF65-F5344CB8AC3E}">
        <p14:creationId xmlns:p14="http://schemas.microsoft.com/office/powerpoint/2010/main" val="2541009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4"/>
            <a:ext cx="2057400" cy="273844"/>
          </a:xfrm>
          <a:prstGeom prst="rect">
            <a:avLst/>
          </a:prstGeom>
        </p:spPr>
        <p:txBody>
          <a:bodyPr/>
          <a:lstStyle/>
          <a:p>
            <a:fld id="{2995534E-D5A1-8347-AE8D-57F23E0DD4BC}" type="datetime1">
              <a:rPr lang="en-IN">
                <a:solidFill>
                  <a:srgbClr val="898989"/>
                </a:solidFill>
                <a:latin typeface="Proxima Nova Rg" pitchFamily="50" charset="0"/>
              </a:rPr>
              <a:t>24-10-2020</a:t>
            </a:fld>
            <a:endParaRPr lang="en-IN"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6000" y="4775285"/>
            <a:ext cx="3075293" cy="273844"/>
          </a:xfrm>
          <a:prstGeom prst="rect">
            <a:avLst/>
          </a:prstGeom>
        </p:spPr>
        <p:txBody>
          <a:bodyPr/>
          <a:lstStyle/>
          <a:p>
            <a:pPr algn="ctr"/>
            <a:r>
              <a:rPr lang="en-IN" dirty="0">
                <a:solidFill>
                  <a:srgbClr val="898989"/>
                </a:solidFill>
                <a:latin typeface="Proxima Nova Rg" pitchFamily="50" charset="0"/>
              </a:rPr>
              <a:t>Footer</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4"/>
            <a:ext cx="2057400" cy="274637"/>
          </a:xfrm>
          <a:prstGeom prst="rect">
            <a:avLst/>
          </a:prstGeom>
        </p:spPr>
        <p:txBody>
          <a:bodyPr/>
          <a:lstStyle/>
          <a:p>
            <a:pPr algn="r"/>
            <a:fld id="{273EEA2F-D825-49D3-9C25-497F06EFD3F7}" type="slidenum">
              <a:rPr lang="en-IN">
                <a:solidFill>
                  <a:srgbClr val="898989"/>
                </a:solidFill>
                <a:latin typeface="Proxima Nova Rg" pitchFamily="50" charset="0"/>
              </a:rPr>
              <a:pPr algn="r"/>
              <a:t>10</a:t>
            </a:fld>
            <a:endParaRPr lang="en-IN"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497661" y="100040"/>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4"/>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a:solidFill>
                  <a:srgbClr val="FF0000"/>
                </a:solidFill>
              </a:rPr>
              <a:pPr/>
              <a:t>24-10-2020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4"/>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 name="Rectangle 1">
            <a:extLst>
              <a:ext uri="{FF2B5EF4-FFF2-40B4-BE49-F238E27FC236}">
                <a16:creationId xmlns:a16="http://schemas.microsoft.com/office/drawing/2014/main" id="{CA4CCE0D-F281-455D-B372-BBDB782552E5}"/>
              </a:ext>
            </a:extLst>
          </p:cNvPr>
          <p:cNvSpPr/>
          <p:nvPr/>
        </p:nvSpPr>
        <p:spPr>
          <a:xfrm>
            <a:off x="638174" y="868498"/>
            <a:ext cx="7713345" cy="646331"/>
          </a:xfrm>
          <a:prstGeom prst="rect">
            <a:avLst/>
          </a:prstGeom>
        </p:spPr>
        <p:txBody>
          <a:bodyPr wrap="square">
            <a:spAutoFit/>
          </a:bodyPr>
          <a:lstStyle/>
          <a:p>
            <a:r>
              <a:rPr lang="en-US" b="1" dirty="0"/>
              <a:t>If a positively skewed distribution has a median of 50, which of the following statement is true?</a:t>
            </a:r>
            <a:endParaRPr lang="en-IN" dirty="0"/>
          </a:p>
        </p:txBody>
      </p:sp>
      <p:sp>
        <p:nvSpPr>
          <p:cNvPr id="3" name="TextBox 2">
            <a:extLst>
              <a:ext uri="{FF2B5EF4-FFF2-40B4-BE49-F238E27FC236}">
                <a16:creationId xmlns:a16="http://schemas.microsoft.com/office/drawing/2014/main" id="{AE701EE8-EDDB-4C10-B731-C3D2A7F8CD5F}"/>
              </a:ext>
            </a:extLst>
          </p:cNvPr>
          <p:cNvSpPr txBox="1"/>
          <p:nvPr/>
        </p:nvSpPr>
        <p:spPr>
          <a:xfrm>
            <a:off x="768096" y="1816608"/>
            <a:ext cx="5547360" cy="1754326"/>
          </a:xfrm>
          <a:prstGeom prst="rect">
            <a:avLst/>
          </a:prstGeom>
          <a:noFill/>
        </p:spPr>
        <p:txBody>
          <a:bodyPr wrap="square" rtlCol="0">
            <a:spAutoFit/>
          </a:bodyPr>
          <a:lstStyle/>
          <a:p>
            <a:r>
              <a:rPr lang="en-US" dirty="0"/>
              <a:t>A) Mean is greater than 50</a:t>
            </a:r>
            <a:br>
              <a:rPr lang="en-US" dirty="0"/>
            </a:br>
            <a:r>
              <a:rPr lang="en-US" dirty="0"/>
              <a:t>B) Mean is less than 50</a:t>
            </a:r>
            <a:br>
              <a:rPr lang="en-US" dirty="0"/>
            </a:br>
            <a:r>
              <a:rPr lang="en-US" dirty="0"/>
              <a:t>C) Mode is less than 50</a:t>
            </a:r>
            <a:br>
              <a:rPr lang="en-US" dirty="0"/>
            </a:br>
            <a:r>
              <a:rPr lang="en-US" dirty="0"/>
              <a:t>D) Mode is greater than 50</a:t>
            </a:r>
            <a:br>
              <a:rPr lang="en-US" dirty="0"/>
            </a:br>
            <a:r>
              <a:rPr lang="en-US" b="1" dirty="0">
                <a:solidFill>
                  <a:srgbClr val="FF0000"/>
                </a:solidFill>
              </a:rPr>
              <a:t>E) Both A and C</a:t>
            </a:r>
            <a:br>
              <a:rPr lang="en-US" dirty="0">
                <a:highlight>
                  <a:srgbClr val="FFFF00"/>
                </a:highlight>
              </a:rPr>
            </a:br>
            <a:r>
              <a:rPr lang="en-US" dirty="0"/>
              <a:t>F) Both B and D</a:t>
            </a:r>
          </a:p>
        </p:txBody>
      </p:sp>
      <p:pic>
        <p:nvPicPr>
          <p:cNvPr id="6146" name="Picture 2">
            <a:extLst>
              <a:ext uri="{FF2B5EF4-FFF2-40B4-BE49-F238E27FC236}">
                <a16:creationId xmlns:a16="http://schemas.microsoft.com/office/drawing/2014/main" id="{CE0FAE68-DC9D-4E2D-8B11-2307E190AD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5565" y="1636956"/>
            <a:ext cx="4787627" cy="2157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059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4"/>
            <a:ext cx="2057400" cy="273844"/>
          </a:xfrm>
          <a:prstGeom prst="rect">
            <a:avLst/>
          </a:prstGeom>
        </p:spPr>
        <p:txBody>
          <a:bodyPr/>
          <a:lstStyle/>
          <a:p>
            <a:fld id="{2995534E-D5A1-8347-AE8D-57F23E0DD4BC}" type="datetime1">
              <a:rPr lang="en-IN">
                <a:solidFill>
                  <a:srgbClr val="898989"/>
                </a:solidFill>
                <a:latin typeface="Proxima Nova Rg" pitchFamily="50" charset="0"/>
              </a:rPr>
              <a:t>24-10-2020</a:t>
            </a:fld>
            <a:endParaRPr lang="en-IN"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6000" y="4775285"/>
            <a:ext cx="3075293" cy="273844"/>
          </a:xfrm>
          <a:prstGeom prst="rect">
            <a:avLst/>
          </a:prstGeom>
        </p:spPr>
        <p:txBody>
          <a:bodyPr/>
          <a:lstStyle/>
          <a:p>
            <a:pPr algn="ctr"/>
            <a:r>
              <a:rPr lang="en-IN" dirty="0">
                <a:solidFill>
                  <a:srgbClr val="898989"/>
                </a:solidFill>
                <a:latin typeface="Proxima Nova Rg" pitchFamily="50" charset="0"/>
              </a:rPr>
              <a:t>Footer</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4"/>
            <a:ext cx="2057400" cy="274637"/>
          </a:xfrm>
          <a:prstGeom prst="rect">
            <a:avLst/>
          </a:prstGeom>
        </p:spPr>
        <p:txBody>
          <a:bodyPr/>
          <a:lstStyle/>
          <a:p>
            <a:pPr algn="r"/>
            <a:fld id="{273EEA2F-D825-49D3-9C25-497F06EFD3F7}" type="slidenum">
              <a:rPr lang="en-IN">
                <a:solidFill>
                  <a:srgbClr val="898989"/>
                </a:solidFill>
                <a:latin typeface="Proxima Nova Rg" pitchFamily="50" charset="0"/>
              </a:rPr>
              <a:pPr algn="r"/>
              <a:t>11</a:t>
            </a:fld>
            <a:endParaRPr lang="en-IN"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2">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3">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497661" y="100040"/>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4"/>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a:solidFill>
                  <a:srgbClr val="FF0000"/>
                </a:solidFill>
              </a:rPr>
              <a:pPr/>
              <a:t>24-10-2020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4"/>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 name="Rectangle 1">
            <a:extLst>
              <a:ext uri="{FF2B5EF4-FFF2-40B4-BE49-F238E27FC236}">
                <a16:creationId xmlns:a16="http://schemas.microsoft.com/office/drawing/2014/main" id="{CA4CCE0D-F281-455D-B372-BBDB782552E5}"/>
              </a:ext>
            </a:extLst>
          </p:cNvPr>
          <p:cNvSpPr/>
          <p:nvPr/>
        </p:nvSpPr>
        <p:spPr>
          <a:xfrm>
            <a:off x="806245" y="868498"/>
            <a:ext cx="7713345" cy="2492990"/>
          </a:xfrm>
          <a:prstGeom prst="rect">
            <a:avLst/>
          </a:prstGeom>
        </p:spPr>
        <p:txBody>
          <a:bodyPr wrap="square">
            <a:spAutoFit/>
          </a:bodyPr>
          <a:lstStyle/>
          <a:p>
            <a:r>
              <a:rPr lang="en-US" sz="1200" dirty="0"/>
              <a:t>One game that is popular at some carnivals and amusement parks involves selecting a floating plastic duck at random from a pond full of ducks.</a:t>
            </a:r>
          </a:p>
          <a:p>
            <a:endParaRPr lang="en-US" sz="1200" dirty="0"/>
          </a:p>
          <a:p>
            <a:r>
              <a:rPr lang="en-US" sz="1200" dirty="0"/>
              <a:t>In most cases, the letter S, M, or L appears on the bottom of the duck, signifying that the winner receives a small, medium, or large prize, respectively.</a:t>
            </a:r>
          </a:p>
          <a:p>
            <a:endParaRPr lang="en-US" sz="1200" dirty="0"/>
          </a:p>
          <a:p>
            <a:r>
              <a:rPr lang="en-US" sz="1200" dirty="0"/>
              <a:t>The duck is then returned to the pond for the next game. Although the prizes are typically toys, crafts, etc., suppose that the monetary values of the prizes are as follows: </a:t>
            </a:r>
          </a:p>
          <a:p>
            <a:pPr algn="ctr"/>
            <a:r>
              <a:rPr lang="en-US" sz="1200" dirty="0">
                <a:solidFill>
                  <a:srgbClr val="FF0000"/>
                </a:solidFill>
              </a:rPr>
              <a:t>Small is $ 0.50, Medium is$1.50, and Large is $5.00</a:t>
            </a:r>
          </a:p>
          <a:p>
            <a:r>
              <a:rPr lang="en-US" sz="1200" dirty="0"/>
              <a:t>The probabilities of winning an item on duck selection are as follows:</a:t>
            </a:r>
          </a:p>
          <a:p>
            <a:pPr algn="ctr"/>
            <a:r>
              <a:rPr lang="en-US" sz="1200" dirty="0">
                <a:solidFill>
                  <a:srgbClr val="FF0000"/>
                </a:solidFill>
              </a:rPr>
              <a:t>Small 60%, Medium 30%, and Large is 10%. </a:t>
            </a:r>
          </a:p>
          <a:p>
            <a:endParaRPr lang="en-US" sz="1200" dirty="0"/>
          </a:p>
          <a:p>
            <a:r>
              <a:rPr lang="en-US" sz="1200" dirty="0"/>
              <a:t>What is the probability of winning a prize of Large size?</a:t>
            </a:r>
            <a:endParaRPr lang="en-IN" sz="1200" dirty="0"/>
          </a:p>
        </p:txBody>
      </p:sp>
      <p:sp>
        <p:nvSpPr>
          <p:cNvPr id="3" name="TextBox 2">
            <a:extLst>
              <a:ext uri="{FF2B5EF4-FFF2-40B4-BE49-F238E27FC236}">
                <a16:creationId xmlns:a16="http://schemas.microsoft.com/office/drawing/2014/main" id="{AE701EE8-EDDB-4C10-B731-C3D2A7F8CD5F}"/>
              </a:ext>
            </a:extLst>
          </p:cNvPr>
          <p:cNvSpPr txBox="1"/>
          <p:nvPr/>
        </p:nvSpPr>
        <p:spPr>
          <a:xfrm>
            <a:off x="964564" y="3526401"/>
            <a:ext cx="5547360" cy="923330"/>
          </a:xfrm>
          <a:prstGeom prst="rect">
            <a:avLst/>
          </a:prstGeom>
          <a:noFill/>
        </p:spPr>
        <p:txBody>
          <a:bodyPr wrap="square" rtlCol="0">
            <a:spAutoFit/>
          </a:bodyPr>
          <a:lstStyle/>
          <a:p>
            <a:r>
              <a:rPr lang="en-US" dirty="0"/>
              <a:t>A) X : 0.6</a:t>
            </a:r>
          </a:p>
          <a:p>
            <a:r>
              <a:rPr lang="en-US" dirty="0"/>
              <a:t>B) X : 0.3</a:t>
            </a:r>
          </a:p>
          <a:p>
            <a:r>
              <a:rPr lang="en-US" dirty="0"/>
              <a:t>C) X : 0.1</a:t>
            </a:r>
          </a:p>
        </p:txBody>
      </p:sp>
    </p:spTree>
    <p:extLst>
      <p:ext uri="{BB962C8B-B14F-4D97-AF65-F5344CB8AC3E}">
        <p14:creationId xmlns:p14="http://schemas.microsoft.com/office/powerpoint/2010/main" val="242129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4"/>
            <a:ext cx="2057400" cy="273844"/>
          </a:xfrm>
          <a:prstGeom prst="rect">
            <a:avLst/>
          </a:prstGeom>
        </p:spPr>
        <p:txBody>
          <a:bodyPr/>
          <a:lstStyle/>
          <a:p>
            <a:fld id="{2995534E-D5A1-8347-AE8D-57F23E0DD4BC}" type="datetime1">
              <a:rPr lang="en-IN">
                <a:solidFill>
                  <a:srgbClr val="898989"/>
                </a:solidFill>
                <a:latin typeface="Proxima Nova Rg" pitchFamily="50" charset="0"/>
              </a:rPr>
              <a:t>24-10-2020</a:t>
            </a:fld>
            <a:endParaRPr lang="en-IN"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6000" y="4775285"/>
            <a:ext cx="3075293" cy="273844"/>
          </a:xfrm>
          <a:prstGeom prst="rect">
            <a:avLst/>
          </a:prstGeom>
        </p:spPr>
        <p:txBody>
          <a:bodyPr/>
          <a:lstStyle/>
          <a:p>
            <a:pPr algn="ctr"/>
            <a:r>
              <a:rPr lang="en-IN" dirty="0">
                <a:solidFill>
                  <a:srgbClr val="898989"/>
                </a:solidFill>
                <a:latin typeface="Proxima Nova Rg" pitchFamily="50" charset="0"/>
              </a:rPr>
              <a:t>Footer</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4"/>
            <a:ext cx="2057400" cy="274637"/>
          </a:xfrm>
          <a:prstGeom prst="rect">
            <a:avLst/>
          </a:prstGeom>
        </p:spPr>
        <p:txBody>
          <a:bodyPr/>
          <a:lstStyle/>
          <a:p>
            <a:pPr algn="r"/>
            <a:fld id="{273EEA2F-D825-49D3-9C25-497F06EFD3F7}" type="slidenum">
              <a:rPr lang="en-IN">
                <a:solidFill>
                  <a:srgbClr val="898989"/>
                </a:solidFill>
                <a:latin typeface="Proxima Nova Rg" pitchFamily="50" charset="0"/>
              </a:rPr>
              <a:pPr algn="r"/>
              <a:t>12</a:t>
            </a:fld>
            <a:endParaRPr lang="en-IN"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2">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3">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497661" y="100040"/>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4"/>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a:solidFill>
                  <a:srgbClr val="FF0000"/>
                </a:solidFill>
              </a:rPr>
              <a:pPr/>
              <a:t>24-10-2020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4"/>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 name="Rectangle 1">
            <a:extLst>
              <a:ext uri="{FF2B5EF4-FFF2-40B4-BE49-F238E27FC236}">
                <a16:creationId xmlns:a16="http://schemas.microsoft.com/office/drawing/2014/main" id="{CA4CCE0D-F281-455D-B372-BBDB782552E5}"/>
              </a:ext>
            </a:extLst>
          </p:cNvPr>
          <p:cNvSpPr/>
          <p:nvPr/>
        </p:nvSpPr>
        <p:spPr>
          <a:xfrm>
            <a:off x="806245" y="868498"/>
            <a:ext cx="7713345" cy="2492990"/>
          </a:xfrm>
          <a:prstGeom prst="rect">
            <a:avLst/>
          </a:prstGeom>
        </p:spPr>
        <p:txBody>
          <a:bodyPr wrap="square">
            <a:spAutoFit/>
          </a:bodyPr>
          <a:lstStyle/>
          <a:p>
            <a:r>
              <a:rPr lang="en-US" sz="1200" dirty="0"/>
              <a:t>One game that is popular at some carnivals and amusement parks involves selecting a floating plastic duck at random from a pond full of ducks.</a:t>
            </a:r>
          </a:p>
          <a:p>
            <a:endParaRPr lang="en-US" sz="1200" dirty="0"/>
          </a:p>
          <a:p>
            <a:r>
              <a:rPr lang="en-US" sz="1200" dirty="0"/>
              <a:t>In most cases, the letter S, M, or L appears on the bottom of the duck, signifying that the winner receives a small, medium, or large prize, respectively.</a:t>
            </a:r>
          </a:p>
          <a:p>
            <a:endParaRPr lang="en-US" sz="1200" dirty="0"/>
          </a:p>
          <a:p>
            <a:r>
              <a:rPr lang="en-US" sz="1200" dirty="0"/>
              <a:t>The duck is then returned to the pond for the next game. Although the prizes are typically toys, crafts, etc., suppose that the monetary values of the prizes are as follows: </a:t>
            </a:r>
          </a:p>
          <a:p>
            <a:pPr algn="ctr"/>
            <a:r>
              <a:rPr lang="en-US" sz="1200" dirty="0">
                <a:solidFill>
                  <a:srgbClr val="FF0000"/>
                </a:solidFill>
              </a:rPr>
              <a:t>Small is $ 0.50, Medium is$1.50, and Large is $5.00</a:t>
            </a:r>
          </a:p>
          <a:p>
            <a:r>
              <a:rPr lang="en-US" sz="1200" dirty="0"/>
              <a:t>The probabilities of winning an item on duck selection are as follows:</a:t>
            </a:r>
          </a:p>
          <a:p>
            <a:pPr algn="ctr"/>
            <a:r>
              <a:rPr lang="en-US" sz="1200" dirty="0">
                <a:solidFill>
                  <a:srgbClr val="FF0000"/>
                </a:solidFill>
              </a:rPr>
              <a:t>Small 60%, Medium 30%, and Large is 10%. </a:t>
            </a:r>
          </a:p>
          <a:p>
            <a:endParaRPr lang="en-US" sz="1200" dirty="0"/>
          </a:p>
          <a:p>
            <a:r>
              <a:rPr lang="en-US" sz="1200" dirty="0"/>
              <a:t>What is the probability of winning a prize of Large size?</a:t>
            </a:r>
            <a:endParaRPr lang="en-IN" sz="1200" dirty="0"/>
          </a:p>
        </p:txBody>
      </p:sp>
      <p:sp>
        <p:nvSpPr>
          <p:cNvPr id="3" name="TextBox 2">
            <a:extLst>
              <a:ext uri="{FF2B5EF4-FFF2-40B4-BE49-F238E27FC236}">
                <a16:creationId xmlns:a16="http://schemas.microsoft.com/office/drawing/2014/main" id="{AE701EE8-EDDB-4C10-B731-C3D2A7F8CD5F}"/>
              </a:ext>
            </a:extLst>
          </p:cNvPr>
          <p:cNvSpPr txBox="1"/>
          <p:nvPr/>
        </p:nvSpPr>
        <p:spPr>
          <a:xfrm>
            <a:off x="964564" y="3526401"/>
            <a:ext cx="5547360" cy="923330"/>
          </a:xfrm>
          <a:prstGeom prst="rect">
            <a:avLst/>
          </a:prstGeom>
          <a:noFill/>
        </p:spPr>
        <p:txBody>
          <a:bodyPr wrap="square" rtlCol="0">
            <a:spAutoFit/>
          </a:bodyPr>
          <a:lstStyle/>
          <a:p>
            <a:r>
              <a:rPr lang="en-US" dirty="0"/>
              <a:t>A) X : 0.6</a:t>
            </a:r>
          </a:p>
          <a:p>
            <a:r>
              <a:rPr lang="en-US" dirty="0"/>
              <a:t>B) X : 0.3</a:t>
            </a:r>
          </a:p>
          <a:p>
            <a:r>
              <a:rPr lang="en-US" b="1" dirty="0">
                <a:solidFill>
                  <a:srgbClr val="FF0000"/>
                </a:solidFill>
              </a:rPr>
              <a:t>C) X : 0.1</a:t>
            </a:r>
          </a:p>
        </p:txBody>
      </p:sp>
    </p:spTree>
    <p:extLst>
      <p:ext uri="{BB962C8B-B14F-4D97-AF65-F5344CB8AC3E}">
        <p14:creationId xmlns:p14="http://schemas.microsoft.com/office/powerpoint/2010/main" val="3916020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93C4E5-D30F-498C-AC0D-AC399377584C}"/>
              </a:ext>
            </a:extLst>
          </p:cNvPr>
          <p:cNvSpPr>
            <a:spLocks noGrp="1"/>
          </p:cNvSpPr>
          <p:nvPr>
            <p:ph type="dt" sz="half" idx="10"/>
          </p:nvPr>
        </p:nvSpPr>
        <p:spPr/>
        <p:txBody>
          <a:bodyPr/>
          <a:lstStyle/>
          <a:p>
            <a:fld id="{24A60580-2B70-6940-B3F0-E4F8AB7AA3B6}" type="datetime1">
              <a:rPr lang="en-IN" smtClean="0"/>
              <a:t>24-10-2020</a:t>
            </a:fld>
            <a:endParaRPr lang="en-IN"/>
          </a:p>
        </p:txBody>
      </p:sp>
      <p:sp>
        <p:nvSpPr>
          <p:cNvPr id="3" name="Slide Number Placeholder 2">
            <a:extLst>
              <a:ext uri="{FF2B5EF4-FFF2-40B4-BE49-F238E27FC236}">
                <a16:creationId xmlns:a16="http://schemas.microsoft.com/office/drawing/2014/main" id="{39CBDC9D-6721-48EE-8AAE-C693618CF8D5}"/>
              </a:ext>
            </a:extLst>
          </p:cNvPr>
          <p:cNvSpPr>
            <a:spLocks noGrp="1"/>
          </p:cNvSpPr>
          <p:nvPr>
            <p:ph type="sldNum" sz="quarter" idx="12"/>
          </p:nvPr>
        </p:nvSpPr>
        <p:spPr/>
        <p:txBody>
          <a:bodyPr/>
          <a:lstStyle/>
          <a:p>
            <a:fld id="{273EEA2F-D825-49D3-9C25-497F06EFD3F7}" type="slidenum">
              <a:rPr lang="en-IN" smtClean="0"/>
              <a:t>13</a:t>
            </a:fld>
            <a:endParaRPr lang="en-IN"/>
          </a:p>
        </p:txBody>
      </p:sp>
      <p:sp>
        <p:nvSpPr>
          <p:cNvPr id="4" name="Title 3">
            <a:extLst>
              <a:ext uri="{FF2B5EF4-FFF2-40B4-BE49-F238E27FC236}">
                <a16:creationId xmlns:a16="http://schemas.microsoft.com/office/drawing/2014/main" id="{27CCA9B5-74A0-46E4-A84B-D4A9F187F791}"/>
              </a:ext>
            </a:extLst>
          </p:cNvPr>
          <p:cNvSpPr>
            <a:spLocks noGrp="1"/>
          </p:cNvSpPr>
          <p:nvPr>
            <p:ph type="title"/>
          </p:nvPr>
        </p:nvSpPr>
        <p:spPr/>
        <p:txBody>
          <a:bodyPr/>
          <a:lstStyle/>
          <a:p>
            <a:r>
              <a:rPr lang="en-US" dirty="0"/>
              <a:t>Poll</a:t>
            </a:r>
            <a:endParaRPr lang="en-IN" dirty="0"/>
          </a:p>
        </p:txBody>
      </p:sp>
      <p:sp>
        <p:nvSpPr>
          <p:cNvPr id="5" name="Rectangle 4">
            <a:extLst>
              <a:ext uri="{FF2B5EF4-FFF2-40B4-BE49-F238E27FC236}">
                <a16:creationId xmlns:a16="http://schemas.microsoft.com/office/drawing/2014/main" id="{669FB821-F830-4C93-93E3-792CEE59458A}"/>
              </a:ext>
            </a:extLst>
          </p:cNvPr>
          <p:cNvSpPr/>
          <p:nvPr/>
        </p:nvSpPr>
        <p:spPr>
          <a:xfrm>
            <a:off x="628649" y="1063251"/>
            <a:ext cx="7953163" cy="338554"/>
          </a:xfrm>
          <a:prstGeom prst="rect">
            <a:avLst/>
          </a:prstGeom>
        </p:spPr>
        <p:txBody>
          <a:bodyPr wrap="square">
            <a:spAutoFit/>
          </a:bodyPr>
          <a:lstStyle/>
          <a:p>
            <a:r>
              <a:rPr lang="en-US" sz="1600" dirty="0"/>
              <a:t>What is the expected value of money that the person will lose or win playing this game?</a:t>
            </a:r>
            <a:endParaRPr lang="en-IN" sz="1600" dirty="0"/>
          </a:p>
        </p:txBody>
      </p:sp>
      <p:sp>
        <p:nvSpPr>
          <p:cNvPr id="6" name="Rectangle 5">
            <a:extLst>
              <a:ext uri="{FF2B5EF4-FFF2-40B4-BE49-F238E27FC236}">
                <a16:creationId xmlns:a16="http://schemas.microsoft.com/office/drawing/2014/main" id="{0342ED5A-C666-445C-82ED-1BC2B3EFF3CE}"/>
              </a:ext>
            </a:extLst>
          </p:cNvPr>
          <p:cNvSpPr/>
          <p:nvPr/>
        </p:nvSpPr>
        <p:spPr>
          <a:xfrm>
            <a:off x="851576" y="1725594"/>
            <a:ext cx="997389" cy="923330"/>
          </a:xfrm>
          <a:prstGeom prst="rect">
            <a:avLst/>
          </a:prstGeom>
        </p:spPr>
        <p:txBody>
          <a:bodyPr wrap="none">
            <a:spAutoFit/>
          </a:bodyPr>
          <a:lstStyle/>
          <a:p>
            <a:pPr marL="285750" indent="-285750">
              <a:buFont typeface="Arial" panose="020B0604020202020204" pitchFamily="34" charset="0"/>
              <a:buChar char="•"/>
            </a:pPr>
            <a:r>
              <a:rPr lang="en-IN" dirty="0"/>
              <a:t>+1</a:t>
            </a:r>
          </a:p>
          <a:p>
            <a:pPr marL="285750" indent="-285750">
              <a:buFont typeface="Arial" panose="020B0604020202020204" pitchFamily="34" charset="0"/>
              <a:buChar char="•"/>
            </a:pPr>
            <a:r>
              <a:rPr lang="en-IN" dirty="0"/>
              <a:t>+1.25</a:t>
            </a:r>
          </a:p>
          <a:p>
            <a:pPr marL="285750" indent="-285750">
              <a:buFont typeface="Arial" panose="020B0604020202020204" pitchFamily="34" charset="0"/>
              <a:buChar char="•"/>
            </a:pPr>
            <a:r>
              <a:rPr lang="en-IN" dirty="0"/>
              <a:t>-1.25</a:t>
            </a:r>
          </a:p>
        </p:txBody>
      </p:sp>
    </p:spTree>
    <p:extLst>
      <p:ext uri="{BB962C8B-B14F-4D97-AF65-F5344CB8AC3E}">
        <p14:creationId xmlns:p14="http://schemas.microsoft.com/office/powerpoint/2010/main" val="4047034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6EF4E2-83D2-4500-BFF6-FDD09C97DA25}"/>
              </a:ext>
            </a:extLst>
          </p:cNvPr>
          <p:cNvSpPr>
            <a:spLocks noGrp="1"/>
          </p:cNvSpPr>
          <p:nvPr>
            <p:ph type="dt" sz="half" idx="10"/>
          </p:nvPr>
        </p:nvSpPr>
        <p:spPr/>
        <p:txBody>
          <a:bodyPr/>
          <a:lstStyle/>
          <a:p>
            <a:fld id="{24A60580-2B70-6940-B3F0-E4F8AB7AA3B6}" type="datetime1">
              <a:rPr lang="en-IN" smtClean="0"/>
              <a:t>24-10-2020</a:t>
            </a:fld>
            <a:endParaRPr lang="en-IN"/>
          </a:p>
        </p:txBody>
      </p:sp>
      <p:sp>
        <p:nvSpPr>
          <p:cNvPr id="3" name="Slide Number Placeholder 2">
            <a:extLst>
              <a:ext uri="{FF2B5EF4-FFF2-40B4-BE49-F238E27FC236}">
                <a16:creationId xmlns:a16="http://schemas.microsoft.com/office/drawing/2014/main" id="{35542D94-C08E-40AF-8353-7E9788DB75F9}"/>
              </a:ext>
            </a:extLst>
          </p:cNvPr>
          <p:cNvSpPr>
            <a:spLocks noGrp="1"/>
          </p:cNvSpPr>
          <p:nvPr>
            <p:ph type="sldNum" sz="quarter" idx="12"/>
          </p:nvPr>
        </p:nvSpPr>
        <p:spPr/>
        <p:txBody>
          <a:bodyPr/>
          <a:lstStyle/>
          <a:p>
            <a:fld id="{273EEA2F-D825-49D3-9C25-497F06EFD3F7}" type="slidenum">
              <a:rPr lang="en-IN" smtClean="0"/>
              <a:t>14</a:t>
            </a:fld>
            <a:endParaRPr lang="en-IN"/>
          </a:p>
        </p:txBody>
      </p:sp>
      <p:sp>
        <p:nvSpPr>
          <p:cNvPr id="4" name="Title 3">
            <a:extLst>
              <a:ext uri="{FF2B5EF4-FFF2-40B4-BE49-F238E27FC236}">
                <a16:creationId xmlns:a16="http://schemas.microsoft.com/office/drawing/2014/main" id="{2A7AEA19-B0BD-4988-A038-DA62B7B7BE9F}"/>
              </a:ext>
            </a:extLst>
          </p:cNvPr>
          <p:cNvSpPr>
            <a:spLocks noGrp="1"/>
          </p:cNvSpPr>
          <p:nvPr>
            <p:ph type="title"/>
          </p:nvPr>
        </p:nvSpPr>
        <p:spPr>
          <a:xfrm>
            <a:off x="316679" y="121966"/>
            <a:ext cx="6805338" cy="382564"/>
          </a:xfrm>
        </p:spPr>
        <p:txBody>
          <a:bodyPr/>
          <a:lstStyle/>
          <a:p>
            <a:r>
              <a:rPr lang="en-US" b="1" dirty="0"/>
              <a:t>Central Limit Theorem</a:t>
            </a:r>
            <a:endParaRPr lang="en-IN" dirty="0"/>
          </a:p>
        </p:txBody>
      </p:sp>
      <p:sp>
        <p:nvSpPr>
          <p:cNvPr id="5" name="Rectangle 4">
            <a:extLst>
              <a:ext uri="{FF2B5EF4-FFF2-40B4-BE49-F238E27FC236}">
                <a16:creationId xmlns:a16="http://schemas.microsoft.com/office/drawing/2014/main" id="{8C8DA1F5-626F-47C8-BCA2-F835F157E0C4}"/>
              </a:ext>
            </a:extLst>
          </p:cNvPr>
          <p:cNvSpPr/>
          <p:nvPr/>
        </p:nvSpPr>
        <p:spPr>
          <a:xfrm>
            <a:off x="495434" y="989109"/>
            <a:ext cx="7886700" cy="646331"/>
          </a:xfrm>
          <a:prstGeom prst="rect">
            <a:avLst/>
          </a:prstGeom>
        </p:spPr>
        <p:txBody>
          <a:bodyPr wrap="square">
            <a:spAutoFit/>
          </a:bodyPr>
          <a:lstStyle/>
          <a:p>
            <a:r>
              <a:rPr lang="en-US" dirty="0">
                <a:solidFill>
                  <a:srgbClr val="FF0000"/>
                </a:solidFill>
                <a:latin typeface="Merriweather"/>
              </a:rPr>
              <a:t>The central limit theorem says that, for any kind of data, provided a high number of samples has been taken, the following properties hold true:</a:t>
            </a:r>
          </a:p>
        </p:txBody>
      </p:sp>
      <p:pic>
        <p:nvPicPr>
          <p:cNvPr id="8194" name="Picture 2" descr="Image result for central limit theorem">
            <a:extLst>
              <a:ext uri="{FF2B5EF4-FFF2-40B4-BE49-F238E27FC236}">
                <a16:creationId xmlns:a16="http://schemas.microsoft.com/office/drawing/2014/main" id="{90E02323-35D6-4739-9FD1-CBCA14AF9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2436" y="2130499"/>
            <a:ext cx="4061736" cy="200841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5C689BE-B526-4E3F-8965-4751340CB308}"/>
                  </a:ext>
                </a:extLst>
              </p:cNvPr>
              <p:cNvSpPr/>
              <p:nvPr/>
            </p:nvSpPr>
            <p:spPr>
              <a:xfrm>
                <a:off x="495434" y="1903968"/>
                <a:ext cx="4381232" cy="2084225"/>
              </a:xfrm>
              <a:prstGeom prst="rect">
                <a:avLst/>
              </a:prstGeom>
            </p:spPr>
            <p:txBody>
              <a:bodyPr wrap="square">
                <a:spAutoFit/>
              </a:bodyPr>
              <a:lstStyle/>
              <a:p>
                <a:pPr>
                  <a:buFont typeface="+mj-lt"/>
                  <a:buAutoNum type="arabicPeriod"/>
                </a:pPr>
                <a:r>
                  <a:rPr lang="en-US" sz="1600" dirty="0">
                    <a:solidFill>
                      <a:srgbClr val="333333"/>
                    </a:solidFill>
                    <a:latin typeface="Merriweather"/>
                  </a:rPr>
                  <a:t>Sampling distribution’s mean (</a:t>
                </a:r>
                <a14:m>
                  <m:oMath xmlns:m="http://schemas.openxmlformats.org/officeDocument/2006/math">
                    <m:sSub>
                      <m:sSubPr>
                        <m:ctrlPr>
                          <a:rPr lang="en-US" sz="1600" i="1" dirty="0" smtClean="0">
                            <a:solidFill>
                              <a:srgbClr val="333333"/>
                            </a:solidFill>
                            <a:latin typeface="Cambria Math" panose="02040503050406030204" pitchFamily="18" charset="0"/>
                          </a:rPr>
                        </m:ctrlPr>
                      </m:sSubPr>
                      <m:e>
                        <m:r>
                          <a:rPr lang="en-US" sz="1600" i="1" dirty="0" smtClean="0">
                            <a:solidFill>
                              <a:srgbClr val="333333"/>
                            </a:solidFill>
                            <a:latin typeface="Cambria Math" panose="02040503050406030204" pitchFamily="18" charset="0"/>
                          </a:rPr>
                          <m:t>𝜇</m:t>
                        </m:r>
                      </m:e>
                      <m:sub>
                        <m:acc>
                          <m:accPr>
                            <m:chr m:val="̅"/>
                            <m:ctrlPr>
                              <a:rPr lang="en-US" sz="1600" i="1" dirty="0" smtClean="0">
                                <a:solidFill>
                                  <a:srgbClr val="333333"/>
                                </a:solidFill>
                                <a:latin typeface="Cambria Math" panose="02040503050406030204" pitchFamily="18" charset="0"/>
                              </a:rPr>
                            </m:ctrlPr>
                          </m:accPr>
                          <m:e>
                            <m:r>
                              <a:rPr lang="en-US" sz="1600" i="1" dirty="0" smtClean="0">
                                <a:solidFill>
                                  <a:srgbClr val="333333"/>
                                </a:solidFill>
                                <a:latin typeface="Cambria Math" panose="02040503050406030204" pitchFamily="18" charset="0"/>
                              </a:rPr>
                              <m:t>𝑋</m:t>
                            </m:r>
                          </m:e>
                        </m:acc>
                      </m:sub>
                    </m:sSub>
                  </m:oMath>
                </a14:m>
                <a:r>
                  <a:rPr lang="en-US" sz="1600" dirty="0">
                    <a:solidFill>
                      <a:srgbClr val="333333"/>
                    </a:solidFill>
                    <a:latin typeface="Merriweather"/>
                  </a:rPr>
                  <a:t>) = Population mean (μ)</a:t>
                </a:r>
              </a:p>
              <a:p>
                <a:pPr>
                  <a:buFont typeface="+mj-lt"/>
                  <a:buAutoNum type="arabicPeriod"/>
                </a:pPr>
                <a:endParaRPr lang="en-US" sz="1600" dirty="0">
                  <a:solidFill>
                    <a:srgbClr val="333333"/>
                  </a:solidFill>
                  <a:latin typeface="Merriweather"/>
                </a:endParaRPr>
              </a:p>
              <a:p>
                <a:pPr>
                  <a:buFont typeface="+mj-lt"/>
                  <a:buAutoNum type="arabicPeriod"/>
                </a:pPr>
                <a:r>
                  <a:rPr lang="en-US" sz="1600" dirty="0">
                    <a:solidFill>
                      <a:srgbClr val="333333"/>
                    </a:solidFill>
                    <a:latin typeface="Merriweather"/>
                  </a:rPr>
                  <a:t>Sampling distribution’s standard deviation (Standard error) = σ/√n</a:t>
                </a:r>
              </a:p>
              <a:p>
                <a:pPr>
                  <a:buFont typeface="+mj-lt"/>
                  <a:buAutoNum type="arabicPeriod"/>
                </a:pPr>
                <a:endParaRPr lang="en-US" sz="1600" dirty="0">
                  <a:solidFill>
                    <a:srgbClr val="333333"/>
                  </a:solidFill>
                  <a:latin typeface="Merriweather"/>
                </a:endParaRPr>
              </a:p>
              <a:p>
                <a:pPr>
                  <a:buFont typeface="+mj-lt"/>
                  <a:buAutoNum type="arabicPeriod"/>
                </a:pPr>
                <a:r>
                  <a:rPr lang="en-US" sz="1600" dirty="0">
                    <a:solidFill>
                      <a:srgbClr val="333333"/>
                    </a:solidFill>
                    <a:latin typeface="Merriweather"/>
                  </a:rPr>
                  <a:t>For n &gt; 30, the sampling distribution becomes a normal distribution</a:t>
                </a:r>
              </a:p>
            </p:txBody>
          </p:sp>
        </mc:Choice>
        <mc:Fallback xmlns="">
          <p:sp>
            <p:nvSpPr>
              <p:cNvPr id="6" name="Rectangle 5">
                <a:extLst>
                  <a:ext uri="{FF2B5EF4-FFF2-40B4-BE49-F238E27FC236}">
                    <a16:creationId xmlns:a16="http://schemas.microsoft.com/office/drawing/2014/main" id="{25C689BE-B526-4E3F-8965-4751340CB308}"/>
                  </a:ext>
                </a:extLst>
              </p:cNvPr>
              <p:cNvSpPr>
                <a:spLocks noRot="1" noChangeAspect="1" noMove="1" noResize="1" noEditPoints="1" noAdjustHandles="1" noChangeArrowheads="1" noChangeShapeType="1" noTextEdit="1"/>
              </p:cNvSpPr>
              <p:nvPr/>
            </p:nvSpPr>
            <p:spPr>
              <a:xfrm>
                <a:off x="495434" y="1903968"/>
                <a:ext cx="4381232" cy="2084225"/>
              </a:xfrm>
              <a:prstGeom prst="rect">
                <a:avLst/>
              </a:prstGeom>
              <a:blipFill>
                <a:blip r:embed="rId3"/>
                <a:stretch>
                  <a:fillRect l="-695" t="-877" b="-1754"/>
                </a:stretch>
              </a:blipFill>
            </p:spPr>
            <p:txBody>
              <a:bodyPr/>
              <a:lstStyle/>
              <a:p>
                <a:r>
                  <a:rPr lang="en-US">
                    <a:noFill/>
                  </a:rPr>
                  <a:t> </a:t>
                </a:r>
              </a:p>
            </p:txBody>
          </p:sp>
        </mc:Fallback>
      </mc:AlternateContent>
    </p:spTree>
    <p:extLst>
      <p:ext uri="{BB962C8B-B14F-4D97-AF65-F5344CB8AC3E}">
        <p14:creationId xmlns:p14="http://schemas.microsoft.com/office/powerpoint/2010/main" val="387398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621A85-4C20-47F8-B1C5-63B552A6FDA6}"/>
              </a:ext>
            </a:extLst>
          </p:cNvPr>
          <p:cNvSpPr>
            <a:spLocks noGrp="1"/>
          </p:cNvSpPr>
          <p:nvPr>
            <p:ph type="dt" sz="half" idx="10"/>
          </p:nvPr>
        </p:nvSpPr>
        <p:spPr/>
        <p:txBody>
          <a:bodyPr/>
          <a:lstStyle/>
          <a:p>
            <a:fld id="{24A60580-2B70-6940-B3F0-E4F8AB7AA3B6}" type="datetime1">
              <a:rPr lang="en-IN" smtClean="0"/>
              <a:t>24-10-2020</a:t>
            </a:fld>
            <a:endParaRPr lang="en-IN"/>
          </a:p>
        </p:txBody>
      </p:sp>
      <p:sp>
        <p:nvSpPr>
          <p:cNvPr id="3" name="Slide Number Placeholder 2">
            <a:extLst>
              <a:ext uri="{FF2B5EF4-FFF2-40B4-BE49-F238E27FC236}">
                <a16:creationId xmlns:a16="http://schemas.microsoft.com/office/drawing/2014/main" id="{BE61AA87-571B-494E-97A7-5F37DF065984}"/>
              </a:ext>
            </a:extLst>
          </p:cNvPr>
          <p:cNvSpPr>
            <a:spLocks noGrp="1"/>
          </p:cNvSpPr>
          <p:nvPr>
            <p:ph type="sldNum" sz="quarter" idx="12"/>
          </p:nvPr>
        </p:nvSpPr>
        <p:spPr/>
        <p:txBody>
          <a:bodyPr/>
          <a:lstStyle/>
          <a:p>
            <a:fld id="{273EEA2F-D825-49D3-9C25-497F06EFD3F7}" type="slidenum">
              <a:rPr lang="en-IN" smtClean="0"/>
              <a:t>15</a:t>
            </a:fld>
            <a:endParaRPr lang="en-IN"/>
          </a:p>
        </p:txBody>
      </p:sp>
      <p:sp>
        <p:nvSpPr>
          <p:cNvPr id="4" name="Title 3">
            <a:extLst>
              <a:ext uri="{FF2B5EF4-FFF2-40B4-BE49-F238E27FC236}">
                <a16:creationId xmlns:a16="http://schemas.microsoft.com/office/drawing/2014/main" id="{FF0E1E31-3EAB-4927-8148-F4F01EE8D252}"/>
              </a:ext>
            </a:extLst>
          </p:cNvPr>
          <p:cNvSpPr>
            <a:spLocks noGrp="1"/>
          </p:cNvSpPr>
          <p:nvPr>
            <p:ph type="title"/>
          </p:nvPr>
        </p:nvSpPr>
        <p:spPr>
          <a:xfrm>
            <a:off x="316679" y="121966"/>
            <a:ext cx="6141271" cy="382564"/>
          </a:xfrm>
        </p:spPr>
        <p:txBody>
          <a:bodyPr/>
          <a:lstStyle/>
          <a:p>
            <a:r>
              <a:rPr lang="en-IN" b="1" dirty="0"/>
              <a:t>Hypothesis Testing</a:t>
            </a:r>
            <a:endParaRPr lang="en-IN" dirty="0"/>
          </a:p>
        </p:txBody>
      </p:sp>
      <p:sp>
        <p:nvSpPr>
          <p:cNvPr id="5" name="Rectangle 4">
            <a:extLst>
              <a:ext uri="{FF2B5EF4-FFF2-40B4-BE49-F238E27FC236}">
                <a16:creationId xmlns:a16="http://schemas.microsoft.com/office/drawing/2014/main" id="{075AF692-6C01-4C84-8E42-8D7E30E29609}"/>
              </a:ext>
            </a:extLst>
          </p:cNvPr>
          <p:cNvSpPr/>
          <p:nvPr/>
        </p:nvSpPr>
        <p:spPr>
          <a:xfrm>
            <a:off x="945135" y="1843424"/>
            <a:ext cx="4540758" cy="2308324"/>
          </a:xfrm>
          <a:prstGeom prst="rect">
            <a:avLst/>
          </a:prstGeom>
        </p:spPr>
        <p:txBody>
          <a:bodyPr wrap="square">
            <a:spAutoFit/>
          </a:bodyPr>
          <a:lstStyle/>
          <a:p>
            <a:r>
              <a:rPr lang="en-US" sz="1600" dirty="0">
                <a:solidFill>
                  <a:schemeClr val="accent6"/>
                </a:solidFill>
                <a:latin typeface="Gill Sans MT" panose="020B0502020104020203" pitchFamily="34" charset="0"/>
              </a:rPr>
              <a:t>Types of hypothesis:</a:t>
            </a:r>
          </a:p>
          <a:p>
            <a:endParaRPr lang="en-US" sz="1600" dirty="0">
              <a:solidFill>
                <a:schemeClr val="accent6"/>
              </a:solidFill>
              <a:latin typeface="Gill Sans MT" panose="020B0502020104020203" pitchFamily="34" charset="0"/>
            </a:endParaRPr>
          </a:p>
          <a:p>
            <a:r>
              <a:rPr lang="en-US" sz="1600" b="1" dirty="0">
                <a:solidFill>
                  <a:srgbClr val="333333"/>
                </a:solidFill>
                <a:latin typeface="Gill Sans MT" panose="020B0502020104020203" pitchFamily="34" charset="0"/>
              </a:rPr>
              <a:t>Null hypothesis</a:t>
            </a:r>
            <a:r>
              <a:rPr lang="en-US" sz="1600" dirty="0">
                <a:solidFill>
                  <a:srgbClr val="333333"/>
                </a:solidFill>
                <a:latin typeface="Gill Sans MT" panose="020B0502020104020203" pitchFamily="34" charset="0"/>
              </a:rPr>
              <a:t> (H₀)</a:t>
            </a:r>
          </a:p>
          <a:p>
            <a:pPr marL="285750" indent="-285750">
              <a:buFontTx/>
              <a:buChar char="-"/>
            </a:pPr>
            <a:r>
              <a:rPr lang="en-US" sz="1600" dirty="0">
                <a:solidFill>
                  <a:srgbClr val="333333"/>
                </a:solidFill>
                <a:latin typeface="Gill Sans MT" panose="020B0502020104020203" pitchFamily="34" charset="0"/>
              </a:rPr>
              <a:t>Makes an assumption about the status quo</a:t>
            </a:r>
          </a:p>
          <a:p>
            <a:pPr marL="285750" indent="-285750">
              <a:buFontTx/>
              <a:buChar char="-"/>
            </a:pPr>
            <a:r>
              <a:rPr lang="en-US" sz="1600" dirty="0">
                <a:solidFill>
                  <a:srgbClr val="333333"/>
                </a:solidFill>
                <a:latin typeface="Gill Sans MT" panose="020B0502020104020203" pitchFamily="34" charset="0"/>
              </a:rPr>
              <a:t>Always contains the symbols ‘=’, ‘≤’ or ‘≥’</a:t>
            </a:r>
          </a:p>
          <a:p>
            <a:endParaRPr lang="en-US" sz="1600" dirty="0">
              <a:solidFill>
                <a:srgbClr val="333333"/>
              </a:solidFill>
              <a:latin typeface="Gill Sans MT" panose="020B0502020104020203" pitchFamily="34" charset="0"/>
            </a:endParaRPr>
          </a:p>
          <a:p>
            <a:r>
              <a:rPr lang="en-US" sz="1600" b="1" dirty="0">
                <a:solidFill>
                  <a:srgbClr val="333333"/>
                </a:solidFill>
                <a:latin typeface="Gill Sans MT" panose="020B0502020104020203" pitchFamily="34" charset="0"/>
              </a:rPr>
              <a:t>Alternate hypothesis</a:t>
            </a:r>
            <a:r>
              <a:rPr lang="en-US" sz="1600" dirty="0">
                <a:solidFill>
                  <a:srgbClr val="333333"/>
                </a:solidFill>
                <a:latin typeface="Gill Sans MT" panose="020B0502020104020203" pitchFamily="34" charset="0"/>
              </a:rPr>
              <a:t> (H₁)</a:t>
            </a:r>
          </a:p>
          <a:p>
            <a:pPr marL="285750" indent="-285750">
              <a:buFontTx/>
              <a:buChar char="-"/>
            </a:pPr>
            <a:r>
              <a:rPr lang="en-US" sz="1600" dirty="0">
                <a:solidFill>
                  <a:srgbClr val="333333"/>
                </a:solidFill>
                <a:latin typeface="Gill Sans MT" panose="020B0502020104020203" pitchFamily="34" charset="0"/>
              </a:rPr>
              <a:t>Challenges and complements the null hypothesis</a:t>
            </a:r>
          </a:p>
          <a:p>
            <a:pPr marL="285750" indent="-285750">
              <a:buFontTx/>
              <a:buChar char="-"/>
            </a:pPr>
            <a:r>
              <a:rPr lang="en-US" sz="1600" dirty="0">
                <a:solidFill>
                  <a:srgbClr val="333333"/>
                </a:solidFill>
                <a:latin typeface="Gill Sans MT" panose="020B0502020104020203" pitchFamily="34" charset="0"/>
              </a:rPr>
              <a:t>Always contains the symbols ‘≠’, ‘&lt;’ or ‘&gt;’</a:t>
            </a:r>
          </a:p>
        </p:txBody>
      </p:sp>
      <p:sp>
        <p:nvSpPr>
          <p:cNvPr id="6" name="Rectangle 5">
            <a:extLst>
              <a:ext uri="{FF2B5EF4-FFF2-40B4-BE49-F238E27FC236}">
                <a16:creationId xmlns:a16="http://schemas.microsoft.com/office/drawing/2014/main" id="{1EDBF8D4-86DA-4BC7-8177-EDF36CA67E66}"/>
              </a:ext>
            </a:extLst>
          </p:cNvPr>
          <p:cNvSpPr/>
          <p:nvPr/>
        </p:nvSpPr>
        <p:spPr>
          <a:xfrm>
            <a:off x="503301" y="991752"/>
            <a:ext cx="8137398" cy="338554"/>
          </a:xfrm>
          <a:prstGeom prst="rect">
            <a:avLst/>
          </a:prstGeom>
        </p:spPr>
        <p:txBody>
          <a:bodyPr wrap="square">
            <a:spAutoFit/>
          </a:bodyPr>
          <a:lstStyle/>
          <a:p>
            <a:r>
              <a:rPr lang="en-US" sz="1600" dirty="0">
                <a:solidFill>
                  <a:srgbClr val="FF0000"/>
                </a:solidFill>
                <a:latin typeface="Gill Sans MT" panose="020B0502020104020203" pitchFamily="34" charset="0"/>
              </a:rPr>
              <a:t>Hypothesis</a:t>
            </a:r>
            <a:r>
              <a:rPr lang="en-US" sz="1600" dirty="0">
                <a:solidFill>
                  <a:srgbClr val="333333"/>
                </a:solidFill>
                <a:latin typeface="Gill Sans MT" panose="020B0502020104020203" pitchFamily="34" charset="0"/>
              </a:rPr>
              <a:t> : a claim or an assumption that we make about one or more population parameters</a:t>
            </a:r>
          </a:p>
        </p:txBody>
      </p:sp>
      <p:pic>
        <p:nvPicPr>
          <p:cNvPr id="12290" name="Picture 2" descr="Image result for hypothesis testing png">
            <a:extLst>
              <a:ext uri="{FF2B5EF4-FFF2-40B4-BE49-F238E27FC236}">
                <a16:creationId xmlns:a16="http://schemas.microsoft.com/office/drawing/2014/main" id="{31F174B6-9BE8-42C4-A153-39DA0007DA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8240" y="1571884"/>
            <a:ext cx="2020625" cy="2851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770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306B88-EFD2-408C-A9B2-B7888EBBBC55}"/>
              </a:ext>
            </a:extLst>
          </p:cNvPr>
          <p:cNvSpPr>
            <a:spLocks noGrp="1"/>
          </p:cNvSpPr>
          <p:nvPr>
            <p:ph type="dt" sz="half" idx="10"/>
          </p:nvPr>
        </p:nvSpPr>
        <p:spPr/>
        <p:txBody>
          <a:bodyPr/>
          <a:lstStyle/>
          <a:p>
            <a:fld id="{24A60580-2B70-6940-B3F0-E4F8AB7AA3B6}" type="datetime1">
              <a:rPr lang="en-IN" smtClean="0"/>
              <a:t>24-10-2020</a:t>
            </a:fld>
            <a:endParaRPr lang="en-IN"/>
          </a:p>
        </p:txBody>
      </p:sp>
      <p:sp>
        <p:nvSpPr>
          <p:cNvPr id="3" name="Slide Number Placeholder 2">
            <a:extLst>
              <a:ext uri="{FF2B5EF4-FFF2-40B4-BE49-F238E27FC236}">
                <a16:creationId xmlns:a16="http://schemas.microsoft.com/office/drawing/2014/main" id="{E48999A4-2046-4450-A828-6E84EFE93A32}"/>
              </a:ext>
            </a:extLst>
          </p:cNvPr>
          <p:cNvSpPr>
            <a:spLocks noGrp="1"/>
          </p:cNvSpPr>
          <p:nvPr>
            <p:ph type="sldNum" sz="quarter" idx="12"/>
          </p:nvPr>
        </p:nvSpPr>
        <p:spPr/>
        <p:txBody>
          <a:bodyPr/>
          <a:lstStyle/>
          <a:p>
            <a:fld id="{273EEA2F-D825-49D3-9C25-497F06EFD3F7}" type="slidenum">
              <a:rPr lang="en-IN" smtClean="0"/>
              <a:t>16</a:t>
            </a:fld>
            <a:endParaRPr lang="en-IN"/>
          </a:p>
        </p:txBody>
      </p:sp>
      <p:sp>
        <p:nvSpPr>
          <p:cNvPr id="4" name="Title 3">
            <a:extLst>
              <a:ext uri="{FF2B5EF4-FFF2-40B4-BE49-F238E27FC236}">
                <a16:creationId xmlns:a16="http://schemas.microsoft.com/office/drawing/2014/main" id="{48B49B68-7E6E-445A-A5A5-2BCEBEF9297D}"/>
              </a:ext>
            </a:extLst>
          </p:cNvPr>
          <p:cNvSpPr>
            <a:spLocks noGrp="1"/>
          </p:cNvSpPr>
          <p:nvPr>
            <p:ph type="title"/>
          </p:nvPr>
        </p:nvSpPr>
        <p:spPr>
          <a:xfrm>
            <a:off x="316679" y="121966"/>
            <a:ext cx="6141271" cy="382564"/>
          </a:xfrm>
        </p:spPr>
        <p:txBody>
          <a:bodyPr/>
          <a:lstStyle/>
          <a:p>
            <a:r>
              <a:rPr lang="en-IN" b="1" dirty="0"/>
              <a:t>Hypothesis Testing</a:t>
            </a:r>
            <a:endParaRPr lang="en-IN" dirty="0"/>
          </a:p>
        </p:txBody>
      </p:sp>
      <p:sp>
        <p:nvSpPr>
          <p:cNvPr id="5" name="Rectangle 4">
            <a:extLst>
              <a:ext uri="{FF2B5EF4-FFF2-40B4-BE49-F238E27FC236}">
                <a16:creationId xmlns:a16="http://schemas.microsoft.com/office/drawing/2014/main" id="{11694735-EDD6-4EF3-BC87-02AC36FAEB3F}"/>
              </a:ext>
            </a:extLst>
          </p:cNvPr>
          <p:cNvSpPr/>
          <p:nvPr/>
        </p:nvSpPr>
        <p:spPr>
          <a:xfrm>
            <a:off x="628650" y="925145"/>
            <a:ext cx="5382006" cy="3293209"/>
          </a:xfrm>
          <a:prstGeom prst="rect">
            <a:avLst/>
          </a:prstGeom>
        </p:spPr>
        <p:txBody>
          <a:bodyPr wrap="square">
            <a:spAutoFit/>
          </a:bodyPr>
          <a:lstStyle/>
          <a:p>
            <a:r>
              <a:rPr lang="en-US" sz="1600" dirty="0">
                <a:solidFill>
                  <a:schemeClr val="accent6"/>
                </a:solidFill>
                <a:latin typeface="Gill Sans MT" panose="020B0502020104020203" pitchFamily="34" charset="0"/>
              </a:rPr>
              <a:t>Types of tests:</a:t>
            </a:r>
          </a:p>
          <a:p>
            <a:endParaRPr lang="en-US" sz="1600" dirty="0">
              <a:solidFill>
                <a:schemeClr val="accent6"/>
              </a:solidFill>
              <a:latin typeface="Gill Sans MT" panose="020B0502020104020203" pitchFamily="34" charset="0"/>
            </a:endParaRPr>
          </a:p>
          <a:p>
            <a:r>
              <a:rPr lang="en-US" sz="1600" b="1" dirty="0">
                <a:solidFill>
                  <a:srgbClr val="333333"/>
                </a:solidFill>
                <a:latin typeface="Gill Sans MT" panose="020B0502020104020203" pitchFamily="34" charset="0"/>
              </a:rPr>
              <a:t>Upper-tailed test </a:t>
            </a:r>
          </a:p>
          <a:p>
            <a:pPr marL="285750" indent="-285750">
              <a:buFontTx/>
              <a:buChar char="-"/>
            </a:pPr>
            <a:r>
              <a:rPr lang="en-US" sz="1600" dirty="0">
                <a:solidFill>
                  <a:srgbClr val="333333"/>
                </a:solidFill>
                <a:latin typeface="Gill Sans MT" panose="020B0502020104020203" pitchFamily="34" charset="0"/>
              </a:rPr>
              <a:t>The critical region lies on the right side of the distribution</a:t>
            </a:r>
          </a:p>
          <a:p>
            <a:pPr marL="285750" indent="-285750">
              <a:buFontTx/>
              <a:buChar char="-"/>
            </a:pPr>
            <a:r>
              <a:rPr lang="en-US" sz="1600" dirty="0">
                <a:solidFill>
                  <a:srgbClr val="333333"/>
                </a:solidFill>
                <a:latin typeface="Gill Sans MT" panose="020B0502020104020203" pitchFamily="34" charset="0"/>
              </a:rPr>
              <a:t>The alternate hypothesis contains the &gt; sign</a:t>
            </a:r>
          </a:p>
          <a:p>
            <a:endParaRPr lang="en-US" sz="1600" dirty="0">
              <a:solidFill>
                <a:schemeClr val="accent6"/>
              </a:solidFill>
              <a:latin typeface="Gill Sans MT" panose="020B0502020104020203" pitchFamily="34" charset="0"/>
            </a:endParaRPr>
          </a:p>
          <a:p>
            <a:r>
              <a:rPr lang="en-US" sz="1600" b="1" dirty="0">
                <a:solidFill>
                  <a:srgbClr val="333333"/>
                </a:solidFill>
                <a:latin typeface="Gill Sans MT" panose="020B0502020104020203" pitchFamily="34" charset="0"/>
              </a:rPr>
              <a:t>Lower-tailed test </a:t>
            </a:r>
          </a:p>
          <a:p>
            <a:pPr marL="285750" indent="-285750">
              <a:buFontTx/>
              <a:buChar char="-"/>
            </a:pPr>
            <a:r>
              <a:rPr lang="en-US" sz="1600" dirty="0">
                <a:solidFill>
                  <a:srgbClr val="333333"/>
                </a:solidFill>
                <a:latin typeface="Gill Sans MT" panose="020B0502020104020203" pitchFamily="34" charset="0"/>
              </a:rPr>
              <a:t>The critical region lies on the left side of the distribution</a:t>
            </a:r>
          </a:p>
          <a:p>
            <a:pPr marL="285750" indent="-285750">
              <a:buFontTx/>
              <a:buChar char="-"/>
            </a:pPr>
            <a:r>
              <a:rPr lang="en-US" sz="1600" dirty="0">
                <a:solidFill>
                  <a:srgbClr val="333333"/>
                </a:solidFill>
                <a:latin typeface="Gill Sans MT" panose="020B0502020104020203" pitchFamily="34" charset="0"/>
              </a:rPr>
              <a:t>The alternate hypothesis contains the &lt; sign</a:t>
            </a:r>
          </a:p>
          <a:p>
            <a:endParaRPr lang="en-US" sz="1600" dirty="0">
              <a:solidFill>
                <a:schemeClr val="accent6"/>
              </a:solidFill>
              <a:latin typeface="Gill Sans MT" panose="020B0502020104020203" pitchFamily="34" charset="0"/>
            </a:endParaRPr>
          </a:p>
          <a:p>
            <a:r>
              <a:rPr lang="en-US" sz="1600" b="1" dirty="0">
                <a:solidFill>
                  <a:srgbClr val="333333"/>
                </a:solidFill>
                <a:latin typeface="Gill Sans MT" panose="020B0502020104020203" pitchFamily="34" charset="0"/>
              </a:rPr>
              <a:t>Two-tailed test</a:t>
            </a:r>
          </a:p>
          <a:p>
            <a:pPr marL="285750" indent="-285750">
              <a:buFontTx/>
              <a:buChar char="-"/>
            </a:pPr>
            <a:r>
              <a:rPr lang="en-US" sz="1600" dirty="0">
                <a:solidFill>
                  <a:srgbClr val="333333"/>
                </a:solidFill>
                <a:latin typeface="Gill Sans MT" panose="020B0502020104020203" pitchFamily="34" charset="0"/>
              </a:rPr>
              <a:t>The critical region lies on both sides of the distribution</a:t>
            </a:r>
          </a:p>
          <a:p>
            <a:pPr marL="285750" indent="-285750">
              <a:buFontTx/>
              <a:buChar char="-"/>
            </a:pPr>
            <a:r>
              <a:rPr lang="en-US" sz="1600" dirty="0">
                <a:solidFill>
                  <a:srgbClr val="333333"/>
                </a:solidFill>
                <a:latin typeface="Gill Sans MT" panose="020B0502020104020203" pitchFamily="34" charset="0"/>
              </a:rPr>
              <a:t>The alternate hypothesis contains the ≠ sign</a:t>
            </a:r>
          </a:p>
        </p:txBody>
      </p:sp>
      <p:pic>
        <p:nvPicPr>
          <p:cNvPr id="13316" name="Picture 4" descr="Image result for right left and two tailed test">
            <a:extLst>
              <a:ext uri="{FF2B5EF4-FFF2-40B4-BE49-F238E27FC236}">
                <a16:creationId xmlns:a16="http://schemas.microsoft.com/office/drawing/2014/main" id="{32B3E32E-FEDE-4D3B-B2BC-D2571EC797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6717"/>
          <a:stretch/>
        </p:blipFill>
        <p:spPr bwMode="auto">
          <a:xfrm>
            <a:off x="5924522" y="925145"/>
            <a:ext cx="2749324" cy="3573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330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6DB60F-09BD-44E6-B696-8F58B799F9BB}"/>
              </a:ext>
            </a:extLst>
          </p:cNvPr>
          <p:cNvSpPr>
            <a:spLocks noGrp="1"/>
          </p:cNvSpPr>
          <p:nvPr>
            <p:ph type="dt" sz="half" idx="10"/>
          </p:nvPr>
        </p:nvSpPr>
        <p:spPr/>
        <p:txBody>
          <a:bodyPr/>
          <a:lstStyle/>
          <a:p>
            <a:fld id="{24A60580-2B70-6940-B3F0-E4F8AB7AA3B6}" type="datetime1">
              <a:rPr lang="en-IN" smtClean="0"/>
              <a:t>24-10-2020</a:t>
            </a:fld>
            <a:endParaRPr lang="en-IN"/>
          </a:p>
        </p:txBody>
      </p:sp>
      <p:sp>
        <p:nvSpPr>
          <p:cNvPr id="3" name="Slide Number Placeholder 2">
            <a:extLst>
              <a:ext uri="{FF2B5EF4-FFF2-40B4-BE49-F238E27FC236}">
                <a16:creationId xmlns:a16="http://schemas.microsoft.com/office/drawing/2014/main" id="{2A213761-21B0-4339-AA3D-5B4181AA5125}"/>
              </a:ext>
            </a:extLst>
          </p:cNvPr>
          <p:cNvSpPr>
            <a:spLocks noGrp="1"/>
          </p:cNvSpPr>
          <p:nvPr>
            <p:ph type="sldNum" sz="quarter" idx="12"/>
          </p:nvPr>
        </p:nvSpPr>
        <p:spPr/>
        <p:txBody>
          <a:bodyPr/>
          <a:lstStyle/>
          <a:p>
            <a:fld id="{273EEA2F-D825-49D3-9C25-497F06EFD3F7}" type="slidenum">
              <a:rPr lang="en-IN" smtClean="0"/>
              <a:t>17</a:t>
            </a:fld>
            <a:endParaRPr lang="en-IN"/>
          </a:p>
        </p:txBody>
      </p:sp>
      <p:sp>
        <p:nvSpPr>
          <p:cNvPr id="4" name="Title 3">
            <a:extLst>
              <a:ext uri="{FF2B5EF4-FFF2-40B4-BE49-F238E27FC236}">
                <a16:creationId xmlns:a16="http://schemas.microsoft.com/office/drawing/2014/main" id="{AEB0DB78-AA6C-4D93-878A-C1A203368F9C}"/>
              </a:ext>
            </a:extLst>
          </p:cNvPr>
          <p:cNvSpPr>
            <a:spLocks noGrp="1"/>
          </p:cNvSpPr>
          <p:nvPr>
            <p:ph type="title"/>
          </p:nvPr>
        </p:nvSpPr>
        <p:spPr/>
        <p:txBody>
          <a:bodyPr/>
          <a:lstStyle/>
          <a:p>
            <a:r>
              <a:rPr lang="en-IN" b="1" dirty="0"/>
              <a:t>Hypothesis Testing</a:t>
            </a:r>
            <a:endParaRPr lang="en-IN" dirty="0"/>
          </a:p>
        </p:txBody>
      </p:sp>
      <p:sp>
        <p:nvSpPr>
          <p:cNvPr id="5" name="Rectangle 4">
            <a:extLst>
              <a:ext uri="{FF2B5EF4-FFF2-40B4-BE49-F238E27FC236}">
                <a16:creationId xmlns:a16="http://schemas.microsoft.com/office/drawing/2014/main" id="{7A937E85-5158-416A-9CE3-78D792E4ACF5}"/>
              </a:ext>
            </a:extLst>
          </p:cNvPr>
          <p:cNvSpPr/>
          <p:nvPr/>
        </p:nvSpPr>
        <p:spPr>
          <a:xfrm>
            <a:off x="548484" y="817211"/>
            <a:ext cx="5053063" cy="1600438"/>
          </a:xfrm>
          <a:prstGeom prst="rect">
            <a:avLst/>
          </a:prstGeom>
        </p:spPr>
        <p:txBody>
          <a:bodyPr wrap="square">
            <a:spAutoFit/>
          </a:bodyPr>
          <a:lstStyle/>
          <a:p>
            <a:r>
              <a:rPr lang="en-US" sz="1400" dirty="0">
                <a:solidFill>
                  <a:schemeClr val="accent6"/>
                </a:solidFill>
                <a:latin typeface="Merriweather"/>
              </a:rPr>
              <a:t>Making a decision </a:t>
            </a:r>
          </a:p>
          <a:p>
            <a:r>
              <a:rPr lang="en-US" sz="1400" dirty="0">
                <a:solidFill>
                  <a:schemeClr val="accent5">
                    <a:lumMod val="50000"/>
                  </a:schemeClr>
                </a:solidFill>
                <a:latin typeface="Merriweather"/>
              </a:rPr>
              <a:t>- Critical value method:</a:t>
            </a:r>
          </a:p>
          <a:p>
            <a:pPr marL="171450" indent="-171450">
              <a:buFont typeface="Arial" panose="020B0604020202020204" pitchFamily="34" charset="0"/>
              <a:buChar char="•"/>
            </a:pPr>
            <a:r>
              <a:rPr lang="en-US" sz="1400" dirty="0">
                <a:solidFill>
                  <a:srgbClr val="333333"/>
                </a:solidFill>
                <a:latin typeface="Merriweather"/>
              </a:rPr>
              <a:t>Calculate the value of </a:t>
            </a:r>
            <a:r>
              <a:rPr lang="en-US" sz="1400" dirty="0" err="1">
                <a:solidFill>
                  <a:srgbClr val="333333"/>
                </a:solidFill>
                <a:latin typeface="Merriweather"/>
              </a:rPr>
              <a:t>Zc</a:t>
            </a:r>
            <a:r>
              <a:rPr lang="en-US" sz="1400" dirty="0">
                <a:solidFill>
                  <a:srgbClr val="333333"/>
                </a:solidFill>
                <a:latin typeface="Merriweather"/>
              </a:rPr>
              <a:t> from the given value of α (significance level)</a:t>
            </a:r>
          </a:p>
          <a:p>
            <a:pPr marL="171450" indent="-171450">
              <a:buFont typeface="Arial" panose="020B0604020202020204" pitchFamily="34" charset="0"/>
              <a:buChar char="•"/>
            </a:pPr>
            <a:r>
              <a:rPr lang="en-US" sz="1400" dirty="0">
                <a:solidFill>
                  <a:srgbClr val="333333"/>
                </a:solidFill>
                <a:latin typeface="Merriweather"/>
              </a:rPr>
              <a:t>Calculate the critical values (UCV and LCV) from the value of </a:t>
            </a:r>
            <a:r>
              <a:rPr lang="en-US" sz="1400" dirty="0" err="1">
                <a:solidFill>
                  <a:srgbClr val="333333"/>
                </a:solidFill>
                <a:latin typeface="Merriweather"/>
              </a:rPr>
              <a:t>Zc</a:t>
            </a:r>
            <a:endParaRPr lang="en-US" sz="1400" dirty="0">
              <a:solidFill>
                <a:srgbClr val="333333"/>
              </a:solidFill>
              <a:latin typeface="Merriweather"/>
            </a:endParaRPr>
          </a:p>
          <a:p>
            <a:pPr marL="171450" indent="-171450">
              <a:buFont typeface="Arial" panose="020B0604020202020204" pitchFamily="34" charset="0"/>
              <a:buChar char="•"/>
            </a:pPr>
            <a:r>
              <a:rPr lang="en-US" sz="1400" dirty="0">
                <a:solidFill>
                  <a:srgbClr val="333333"/>
                </a:solidFill>
                <a:latin typeface="Merriweather"/>
              </a:rPr>
              <a:t>Make the decision on the basis of the value of the sample mean </a:t>
            </a:r>
            <a:r>
              <a:rPr lang="en-US" sz="1400" dirty="0">
                <a:solidFill>
                  <a:srgbClr val="333333"/>
                </a:solidFill>
                <a:latin typeface="MJXc-TeX-main-R"/>
              </a:rPr>
              <a:t>¯</a:t>
            </a:r>
            <a:r>
              <a:rPr lang="en-US" sz="1400" dirty="0">
                <a:solidFill>
                  <a:srgbClr val="333333"/>
                </a:solidFill>
                <a:latin typeface="MJXc-TeX-math-I"/>
              </a:rPr>
              <a:t>x</a:t>
            </a:r>
            <a:r>
              <a:rPr lang="en-US" sz="1400" dirty="0">
                <a:solidFill>
                  <a:srgbClr val="333333"/>
                </a:solidFill>
                <a:latin typeface="Merriweather"/>
              </a:rPr>
              <a:t> with respect to the critical values (UCV AND LCV)</a:t>
            </a:r>
          </a:p>
        </p:txBody>
      </p:sp>
      <p:pic>
        <p:nvPicPr>
          <p:cNvPr id="1026" name="Picture 2">
            <a:extLst>
              <a:ext uri="{FF2B5EF4-FFF2-40B4-BE49-F238E27FC236}">
                <a16:creationId xmlns:a16="http://schemas.microsoft.com/office/drawing/2014/main" id="{999F9862-D4EA-4203-9668-6D649F0C0F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4273" y="2924554"/>
            <a:ext cx="2421077" cy="14938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8F163A7-3F16-41FB-BCEE-933D3DE3DAD5}"/>
              </a:ext>
            </a:extLst>
          </p:cNvPr>
          <p:cNvSpPr/>
          <p:nvPr/>
        </p:nvSpPr>
        <p:spPr>
          <a:xfrm>
            <a:off x="548484" y="2602528"/>
            <a:ext cx="5318337" cy="1815882"/>
          </a:xfrm>
          <a:prstGeom prst="rect">
            <a:avLst/>
          </a:prstGeom>
        </p:spPr>
        <p:txBody>
          <a:bodyPr wrap="square">
            <a:spAutoFit/>
          </a:bodyPr>
          <a:lstStyle/>
          <a:p>
            <a:pPr marL="171450" indent="-171450">
              <a:buFontTx/>
              <a:buChar char="-"/>
            </a:pPr>
            <a:r>
              <a:rPr lang="en-US" sz="1400" dirty="0">
                <a:solidFill>
                  <a:schemeClr val="accent5">
                    <a:lumMod val="50000"/>
                  </a:schemeClr>
                </a:solidFill>
                <a:latin typeface="Merriweather"/>
              </a:rPr>
              <a:t>P-value method:</a:t>
            </a:r>
          </a:p>
          <a:p>
            <a:pPr marL="171450" indent="-171450">
              <a:buFont typeface="Arial" panose="020B0604020202020204" pitchFamily="34" charset="0"/>
              <a:buChar char="•"/>
            </a:pPr>
            <a:r>
              <a:rPr lang="en-US" sz="1400" dirty="0"/>
              <a:t>Calculate the value of z-score for the sample mean point on the distribution</a:t>
            </a:r>
          </a:p>
          <a:p>
            <a:pPr marL="171450" indent="-171450">
              <a:buFont typeface="Arial" panose="020B0604020202020204" pitchFamily="34" charset="0"/>
              <a:buChar char="•"/>
            </a:pPr>
            <a:r>
              <a:rPr lang="en-US" sz="1400" dirty="0"/>
              <a:t>Calculate the p-value from the cumulative probability for the given z-score using the z-table</a:t>
            </a:r>
          </a:p>
          <a:p>
            <a:pPr marL="171450" indent="-171450">
              <a:buFont typeface="Arial" panose="020B0604020202020204" pitchFamily="34" charset="0"/>
              <a:buChar char="•"/>
            </a:pPr>
            <a:r>
              <a:rPr lang="en-US" sz="1400" dirty="0"/>
              <a:t>Make a decision on the basis of the p-value (multiply it by 2 for a two-tailed test) with respect to the given value of α (significance value).</a:t>
            </a:r>
            <a:endParaRPr lang="en-US" sz="1400" dirty="0">
              <a:solidFill>
                <a:srgbClr val="333333"/>
              </a:solidFill>
              <a:latin typeface="Merriweather"/>
            </a:endParaRPr>
          </a:p>
        </p:txBody>
      </p:sp>
      <p:pic>
        <p:nvPicPr>
          <p:cNvPr id="7" name="Picture 6">
            <a:extLst>
              <a:ext uri="{FF2B5EF4-FFF2-40B4-BE49-F238E27FC236}">
                <a16:creationId xmlns:a16="http://schemas.microsoft.com/office/drawing/2014/main" id="{24F46055-B154-4817-89ED-12BB5F9358FA}"/>
              </a:ext>
            </a:extLst>
          </p:cNvPr>
          <p:cNvPicPr>
            <a:picLocks noChangeAspect="1"/>
          </p:cNvPicPr>
          <p:nvPr/>
        </p:nvPicPr>
        <p:blipFill>
          <a:blip r:embed="rId3"/>
          <a:stretch>
            <a:fillRect/>
          </a:stretch>
        </p:blipFill>
        <p:spPr>
          <a:xfrm>
            <a:off x="6094272" y="817211"/>
            <a:ext cx="2421077" cy="1852698"/>
          </a:xfrm>
          <a:prstGeom prst="rect">
            <a:avLst/>
          </a:prstGeom>
        </p:spPr>
      </p:pic>
    </p:spTree>
    <p:extLst>
      <p:ext uri="{BB962C8B-B14F-4D97-AF65-F5344CB8AC3E}">
        <p14:creationId xmlns:p14="http://schemas.microsoft.com/office/powerpoint/2010/main" val="2840401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71952" y="4767264"/>
            <a:ext cx="2057400" cy="273844"/>
          </a:xfrm>
          <a:prstGeom prst="rect">
            <a:avLst/>
          </a:prstGeom>
        </p:spPr>
        <p:txBody>
          <a:bodyPr/>
          <a:lstStyle/>
          <a:p>
            <a:fld id="{396593F5-6942-624B-8688-4BABC64E2CFF}" type="datetime1">
              <a:rPr lang="en-IN">
                <a:latin typeface="Proxima Nova Rg" pitchFamily="50" charset="0"/>
              </a:rPr>
              <a:t>24-10-2020</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18</a:t>
            </a:fld>
            <a:endParaRPr lang="en-IN" dirty="0">
              <a:latin typeface="Proxima Nova Rg" pitchFamily="50" charset="0"/>
            </a:endParaRPr>
          </a:p>
        </p:txBody>
      </p:sp>
      <p:sp>
        <p:nvSpPr>
          <p:cNvPr id="8" name="Rectangle 7"/>
          <p:cNvSpPr/>
          <p:nvPr/>
        </p:nvSpPr>
        <p:spPr>
          <a:xfrm>
            <a:off x="612043" y="868785"/>
            <a:ext cx="7919913" cy="1200329"/>
          </a:xfrm>
          <a:prstGeom prst="rect">
            <a:avLst/>
          </a:prstGeom>
        </p:spPr>
        <p:txBody>
          <a:bodyPr wrap="square">
            <a:spAutoFit/>
          </a:bodyPr>
          <a:lstStyle/>
          <a:p>
            <a:r>
              <a:rPr lang="en-US" dirty="0">
                <a:solidFill>
                  <a:schemeClr val="bg1"/>
                </a:solidFill>
              </a:rPr>
              <a:t>A sample of 40 new baseballs had a bounce height mean of 92.67 inches and a SD of 1.79 inches. Use a .05 sig. level to determine whether there is sufficient evidence to support the claim that the new balls have bounce heights with a mean different from 92.84 inches.</a:t>
            </a:r>
            <a:endParaRPr lang="en-US" b="1" dirty="0">
              <a:solidFill>
                <a:schemeClr val="bg1"/>
              </a:solidFill>
            </a:endParaRPr>
          </a:p>
        </p:txBody>
      </p:sp>
      <p:pic>
        <p:nvPicPr>
          <p:cNvPr id="9" name="Picture 4" descr="Related image"/>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100000"/>
                    </a14:imgEffect>
                    <a14:imgEffect>
                      <a14:saturation sat="101000"/>
                    </a14:imgEffect>
                    <a14:imgEffect>
                      <a14:brightnessContrast bright="100000" contrast="-34000"/>
                    </a14:imgEffect>
                  </a14:imgLayer>
                </a14:imgProps>
              </a:ext>
              <a:ext uri="{28A0092B-C50C-407E-A947-70E740481C1C}">
                <a14:useLocalDpi xmlns:a14="http://schemas.microsoft.com/office/drawing/2010/main" val="0"/>
              </a:ext>
            </a:extLst>
          </a:blip>
          <a:srcRect/>
          <a:stretch>
            <a:fillRect/>
          </a:stretch>
        </p:blipFill>
        <p:spPr bwMode="auto">
          <a:xfrm>
            <a:off x="276986" y="2892213"/>
            <a:ext cx="1125643" cy="2251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489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722523" y="4814085"/>
            <a:ext cx="2057400" cy="273844"/>
          </a:xfrm>
          <a:prstGeom prst="rect">
            <a:avLst/>
          </a:prstGeom>
        </p:spPr>
        <p:txBody>
          <a:bodyPr/>
          <a:lstStyle/>
          <a:p>
            <a:fld id="{396593F5-6942-624B-8688-4BABC64E2CFF}" type="datetime1">
              <a:rPr lang="en-IN">
                <a:latin typeface="Proxima Nova Rg" pitchFamily="50" charset="0"/>
              </a:rPr>
              <a:t>24-10-2020</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19</a:t>
            </a:fld>
            <a:endParaRPr lang="en-IN" dirty="0">
              <a:latin typeface="Proxima Nova Rg" pitchFamily="50" charset="0"/>
            </a:endParaRPr>
          </a:p>
        </p:txBody>
      </p:sp>
      <p:sp>
        <p:nvSpPr>
          <p:cNvPr id="8" name="Rectangle 7"/>
          <p:cNvSpPr/>
          <p:nvPr/>
        </p:nvSpPr>
        <p:spPr>
          <a:xfrm>
            <a:off x="2169004" y="1833086"/>
            <a:ext cx="6599711" cy="923330"/>
          </a:xfrm>
          <a:prstGeom prst="rect">
            <a:avLst/>
          </a:prstGeom>
        </p:spPr>
        <p:txBody>
          <a:bodyPr wrap="square">
            <a:spAutoFit/>
          </a:bodyPr>
          <a:lstStyle/>
          <a:p>
            <a:r>
              <a:rPr lang="en-US" dirty="0">
                <a:solidFill>
                  <a:schemeClr val="bg1"/>
                </a:solidFill>
              </a:rPr>
              <a:t>A type I error occurs when the null hypothesis is true but is rejected. A type II error occurs when the null hypothesis is false, but erroneously fails to be rejected.</a:t>
            </a:r>
          </a:p>
        </p:txBody>
      </p:sp>
      <p:pic>
        <p:nvPicPr>
          <p:cNvPr id="1034" name="Picture 10" descr="Image result for we need you png"/>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1" y="2378737"/>
            <a:ext cx="2722523" cy="276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597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24"/>
          <p:cNvPicPr preferRelativeResize="0">
            <a:picLocks noGrp="1"/>
          </p:cNvPicPr>
          <p:nvPr>
            <p:ph type="pic" idx="2"/>
          </p:nvPr>
        </p:nvPicPr>
        <p:blipFill rotWithShape="1">
          <a:blip r:embed="rId3">
            <a:alphaModFix/>
          </a:blip>
          <a:srcRect t="7698" b="7698"/>
          <a:stretch/>
        </p:blipFill>
        <p:spPr>
          <a:xfrm>
            <a:off x="0" y="-11"/>
            <a:ext cx="9144000" cy="5143500"/>
          </a:xfrm>
          <a:prstGeom prst="rect">
            <a:avLst/>
          </a:prstGeom>
          <a:noFill/>
          <a:ln>
            <a:noFill/>
          </a:ln>
        </p:spPr>
      </p:pic>
      <p:sp>
        <p:nvSpPr>
          <p:cNvPr id="398" name="Google Shape;398;p24"/>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6C36027-EA19-5546-BD93-2BE9B7E2B92B}" type="datetime1">
              <a:rPr lang="en-IN" sz="900" smtClean="0">
                <a:solidFill>
                  <a:srgbClr val="E72D3F"/>
                </a:solidFill>
                <a:latin typeface="Proxima Nova"/>
                <a:ea typeface="Proxima Nova"/>
                <a:cs typeface="Proxima Nova"/>
                <a:sym typeface="Proxima Nova"/>
              </a:rPr>
              <a:t>24-10-2020</a:t>
            </a:fld>
            <a:endParaRPr sz="900">
              <a:solidFill>
                <a:srgbClr val="E72D3F"/>
              </a:solidFill>
              <a:latin typeface="Proxima Nova"/>
              <a:ea typeface="Proxima Nova"/>
              <a:cs typeface="Proxima Nova"/>
              <a:sym typeface="Proxima Nova"/>
            </a:endParaRPr>
          </a:p>
        </p:txBody>
      </p:sp>
      <p:sp>
        <p:nvSpPr>
          <p:cNvPr id="399" name="Google Shape;399;p24"/>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900">
                <a:solidFill>
                  <a:srgbClr val="E72D3F"/>
                </a:solidFill>
                <a:latin typeface="Proxima Nova"/>
                <a:ea typeface="Proxima Nova"/>
                <a:cs typeface="Proxima Nova"/>
                <a:sym typeface="Proxima Nova"/>
              </a:rPr>
              <a:t>2</a:t>
            </a:fld>
            <a:endParaRPr sz="900">
              <a:solidFill>
                <a:srgbClr val="E72D3F"/>
              </a:solidFill>
              <a:latin typeface="Proxima Nova"/>
              <a:ea typeface="Proxima Nova"/>
              <a:cs typeface="Proxima Nova"/>
              <a:sym typeface="Proxima Nova"/>
            </a:endParaRPr>
          </a:p>
        </p:txBody>
      </p:sp>
      <p:pic>
        <p:nvPicPr>
          <p:cNvPr id="400" name="Google Shape;400;p24"/>
          <p:cNvPicPr preferRelativeResize="0"/>
          <p:nvPr/>
        </p:nvPicPr>
        <p:blipFill rotWithShape="1">
          <a:blip r:embed="rId4">
            <a:alphaModFix/>
          </a:blip>
          <a:srcRect/>
          <a:stretch/>
        </p:blipFill>
        <p:spPr>
          <a:xfrm>
            <a:off x="635172" y="0"/>
            <a:ext cx="3259769" cy="4041775"/>
          </a:xfrm>
          <a:prstGeom prst="rect">
            <a:avLst/>
          </a:prstGeom>
          <a:noFill/>
          <a:ln>
            <a:noFill/>
          </a:ln>
        </p:spPr>
      </p:pic>
      <p:sp>
        <p:nvSpPr>
          <p:cNvPr id="401" name="Google Shape;401;p24"/>
          <p:cNvSpPr txBox="1"/>
          <p:nvPr/>
        </p:nvSpPr>
        <p:spPr>
          <a:xfrm>
            <a:off x="635172" y="1063036"/>
            <a:ext cx="3259769" cy="1138297"/>
          </a:xfrm>
          <a:prstGeom prst="rect">
            <a:avLst/>
          </a:prstGeom>
          <a:noFill/>
          <a:ln>
            <a:noFill/>
          </a:ln>
        </p:spPr>
        <p:txBody>
          <a:bodyPr spcFirstLastPara="1" wrap="square" lIns="91425" tIns="45700" rIns="91425" bIns="45700" anchor="t" anchorCtr="0">
            <a:noAutofit/>
          </a:bodyPr>
          <a:lstStyle/>
          <a:p>
            <a:pPr marL="0" marR="0" lvl="0" indent="0" rtl="0">
              <a:lnSpc>
                <a:spcPct val="90000"/>
              </a:lnSpc>
              <a:spcBef>
                <a:spcPts val="0"/>
              </a:spcBef>
              <a:spcAft>
                <a:spcPts val="0"/>
              </a:spcAft>
              <a:buClr>
                <a:srgbClr val="000000"/>
              </a:buClr>
              <a:buSzPts val="1800"/>
              <a:buFont typeface="Arial"/>
              <a:buNone/>
            </a:pPr>
            <a:r>
              <a:rPr lang="en-IN" sz="1600" b="1" i="0" u="none" strike="noStrike" cap="none" dirty="0">
                <a:solidFill>
                  <a:srgbClr val="FFFFFF"/>
                </a:solidFill>
                <a:latin typeface="Proxima Nova"/>
                <a:ea typeface="Proxima Nova"/>
                <a:cs typeface="Proxima Nova"/>
                <a:sym typeface="Proxima Nova"/>
              </a:rPr>
              <a:t>Course :</a:t>
            </a:r>
            <a:r>
              <a:rPr lang="en-IN" sz="1600" b="0" i="0" u="none" strike="noStrike" cap="none" dirty="0">
                <a:solidFill>
                  <a:schemeClr val="lt1"/>
                </a:solidFill>
                <a:latin typeface="Proxima Nova"/>
                <a:ea typeface="Proxima Nova"/>
                <a:cs typeface="Proxima Nova"/>
                <a:sym typeface="Proxima Nova"/>
              </a:rPr>
              <a:t> Machine Learning</a:t>
            </a:r>
            <a:endParaRPr sz="1600" dirty="0"/>
          </a:p>
          <a:p>
            <a:pPr lvl="0">
              <a:lnSpc>
                <a:spcPct val="90000"/>
              </a:lnSpc>
              <a:spcBef>
                <a:spcPts val="1000"/>
              </a:spcBef>
              <a:buClr>
                <a:srgbClr val="000000"/>
              </a:buClr>
              <a:buSzPts val="1800"/>
            </a:pPr>
            <a:r>
              <a:rPr lang="en-IN" sz="1600" b="1" i="0" u="none" strike="noStrike" cap="none" dirty="0">
                <a:solidFill>
                  <a:srgbClr val="FFFFFF"/>
                </a:solidFill>
                <a:latin typeface="Proxima Nova"/>
                <a:ea typeface="Proxima Nova"/>
                <a:cs typeface="Proxima Nova"/>
                <a:sym typeface="Proxima Nova"/>
              </a:rPr>
              <a:t>Lecture </a:t>
            </a:r>
            <a:r>
              <a:rPr lang="en-IN" sz="1600" b="1" dirty="0">
                <a:solidFill>
                  <a:srgbClr val="FFFFFF"/>
                </a:solidFill>
                <a:latin typeface="Proxima Nova"/>
                <a:ea typeface="Proxima Nova"/>
                <a:cs typeface="Proxima Nova"/>
                <a:sym typeface="Proxima Nova"/>
              </a:rPr>
              <a:t>On</a:t>
            </a:r>
            <a:r>
              <a:rPr lang="en-IN" sz="1600" b="1" i="0" u="none" strike="noStrike" cap="none" dirty="0">
                <a:solidFill>
                  <a:srgbClr val="FFFFFF"/>
                </a:solidFill>
                <a:latin typeface="Proxima Nova"/>
                <a:ea typeface="Proxima Nova"/>
                <a:cs typeface="Proxima Nova"/>
                <a:sym typeface="Proxima Nova"/>
              </a:rPr>
              <a:t> :</a:t>
            </a:r>
            <a:r>
              <a:rPr lang="en-IN" sz="1600" b="0" i="0" u="none" strike="noStrike" cap="none" dirty="0">
                <a:solidFill>
                  <a:srgbClr val="FFFFFF"/>
                </a:solidFill>
                <a:latin typeface="Proxima Nova"/>
                <a:ea typeface="Proxima Nova"/>
                <a:cs typeface="Proxima Nova"/>
                <a:sym typeface="Proxima Nova"/>
              </a:rPr>
              <a:t> </a:t>
            </a:r>
            <a:r>
              <a:rPr lang="en-IN" sz="1600" dirty="0">
                <a:solidFill>
                  <a:schemeClr val="lt1"/>
                </a:solidFill>
                <a:latin typeface="Proxima Nova"/>
              </a:rPr>
              <a:t>Pre exam session </a:t>
            </a:r>
          </a:p>
          <a:p>
            <a:pPr lvl="0">
              <a:lnSpc>
                <a:spcPct val="90000"/>
              </a:lnSpc>
              <a:spcBef>
                <a:spcPts val="1000"/>
              </a:spcBef>
              <a:buClr>
                <a:srgbClr val="000000"/>
              </a:buClr>
              <a:buSzPts val="1800"/>
            </a:pPr>
            <a:r>
              <a:rPr lang="en-IN" sz="1600" b="1" i="0" u="none" strike="noStrike" cap="none" dirty="0">
                <a:solidFill>
                  <a:srgbClr val="FFFFFF"/>
                </a:solidFill>
                <a:latin typeface="Proxima Nova"/>
                <a:ea typeface="Proxima Nova"/>
                <a:cs typeface="Proxima Nova"/>
                <a:sym typeface="Proxima Nova"/>
              </a:rPr>
              <a:t>Instructor :</a:t>
            </a:r>
            <a:r>
              <a:rPr lang="en-IN" sz="1600" b="0" i="0" u="none" strike="noStrike" cap="none" dirty="0">
                <a:solidFill>
                  <a:schemeClr val="lt1"/>
                </a:solidFill>
                <a:latin typeface="Proxima Nova"/>
                <a:ea typeface="Proxima Nova"/>
                <a:cs typeface="Proxima Nova"/>
                <a:sym typeface="Proxima Nova"/>
              </a:rPr>
              <a:t> Manish Kumar</a:t>
            </a:r>
            <a:endParaRPr sz="1600" b="0" i="0" u="none" strike="noStrike" cap="none" dirty="0">
              <a:solidFill>
                <a:schemeClr val="lt1"/>
              </a:solidFill>
              <a:latin typeface="Proxima Nova"/>
              <a:ea typeface="Proxima Nova"/>
              <a:cs typeface="Proxima Nova"/>
              <a:sym typeface="Proxima Nova"/>
            </a:endParaRPr>
          </a:p>
        </p:txBody>
      </p:sp>
      <p:pic>
        <p:nvPicPr>
          <p:cNvPr id="402" name="Google Shape;402;p24"/>
          <p:cNvPicPr preferRelativeResize="0"/>
          <p:nvPr/>
        </p:nvPicPr>
        <p:blipFill rotWithShape="1">
          <a:blip r:embed="rId5">
            <a:alphaModFix/>
          </a:blip>
          <a:srcRect/>
          <a:stretch/>
        </p:blipFill>
        <p:spPr>
          <a:xfrm>
            <a:off x="7929288" y="210064"/>
            <a:ext cx="813630" cy="217218"/>
          </a:xfrm>
          <a:prstGeom prst="rect">
            <a:avLst/>
          </a:prstGeom>
          <a:noFill/>
          <a:ln>
            <a:noFill/>
          </a:ln>
        </p:spPr>
      </p:pic>
    </p:spTree>
    <p:extLst>
      <p:ext uri="{BB962C8B-B14F-4D97-AF65-F5344CB8AC3E}">
        <p14:creationId xmlns:p14="http://schemas.microsoft.com/office/powerpoint/2010/main" val="3651386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A60580-2B70-6940-B3F0-E4F8AB7AA3B6}" type="datetime1">
              <a:rPr lang="en-IN" smtClean="0"/>
              <a:t>24-10-2020</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20</a:t>
            </a:fld>
            <a:endParaRPr lang="en-IN"/>
          </a:p>
        </p:txBody>
      </p:sp>
      <p:sp>
        <p:nvSpPr>
          <p:cNvPr id="4" name="Title 3"/>
          <p:cNvSpPr>
            <a:spLocks noGrp="1"/>
          </p:cNvSpPr>
          <p:nvPr>
            <p:ph type="title"/>
          </p:nvPr>
        </p:nvSpPr>
        <p:spPr/>
        <p:txBody>
          <a:bodyPr/>
          <a:lstStyle/>
          <a:p>
            <a:r>
              <a:rPr lang="en-IN" dirty="0"/>
              <a:t>Type I and Type II Error</a:t>
            </a:r>
          </a:p>
        </p:txBody>
      </p:sp>
      <p:pic>
        <p:nvPicPr>
          <p:cNvPr id="6" name="Picture 5"/>
          <p:cNvPicPr>
            <a:picLocks noChangeAspect="1"/>
          </p:cNvPicPr>
          <p:nvPr/>
        </p:nvPicPr>
        <p:blipFill>
          <a:blip r:embed="rId2"/>
          <a:stretch>
            <a:fillRect/>
          </a:stretch>
        </p:blipFill>
        <p:spPr>
          <a:xfrm>
            <a:off x="4541241" y="1080493"/>
            <a:ext cx="4235366" cy="3187637"/>
          </a:xfrm>
          <a:prstGeom prst="rect">
            <a:avLst/>
          </a:prstGeom>
        </p:spPr>
      </p:pic>
      <p:sp>
        <p:nvSpPr>
          <p:cNvPr id="7" name="Rectangle 6"/>
          <p:cNvSpPr/>
          <p:nvPr/>
        </p:nvSpPr>
        <p:spPr>
          <a:xfrm>
            <a:off x="403813" y="2209660"/>
            <a:ext cx="4137428" cy="1323439"/>
          </a:xfrm>
          <a:prstGeom prst="rect">
            <a:avLst/>
          </a:prstGeom>
        </p:spPr>
        <p:txBody>
          <a:bodyPr wrap="square">
            <a:spAutoFit/>
          </a:bodyPr>
          <a:lstStyle/>
          <a:p>
            <a:r>
              <a:rPr lang="en-US" sz="1600" dirty="0"/>
              <a:t>A type I error occurs when the null hypothesis is true but is rejected.</a:t>
            </a:r>
          </a:p>
          <a:p>
            <a:endParaRPr lang="en-US" sz="1600" dirty="0"/>
          </a:p>
          <a:p>
            <a:r>
              <a:rPr lang="en-US" sz="1600" dirty="0"/>
              <a:t>A type II error occurs when the null hypothesis is false, but erroneously fails to be rejected.</a:t>
            </a:r>
          </a:p>
        </p:txBody>
      </p:sp>
    </p:spTree>
    <p:extLst>
      <p:ext uri="{BB962C8B-B14F-4D97-AF65-F5344CB8AC3E}">
        <p14:creationId xmlns:p14="http://schemas.microsoft.com/office/powerpoint/2010/main" val="1677779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71952" y="4767264"/>
            <a:ext cx="2057400" cy="273844"/>
          </a:xfrm>
          <a:prstGeom prst="rect">
            <a:avLst/>
          </a:prstGeom>
        </p:spPr>
        <p:txBody>
          <a:bodyPr/>
          <a:lstStyle/>
          <a:p>
            <a:fld id="{396593F5-6942-624B-8688-4BABC64E2CFF}" type="datetime1">
              <a:rPr lang="en-IN">
                <a:latin typeface="Proxima Nova Rg" pitchFamily="50" charset="0"/>
              </a:rPr>
              <a:t>24-10-2020</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21</a:t>
            </a:fld>
            <a:endParaRPr lang="en-IN" dirty="0">
              <a:latin typeface="Proxima Nova Rg" pitchFamily="50" charset="0"/>
            </a:endParaRPr>
          </a:p>
        </p:txBody>
      </p:sp>
      <p:sp>
        <p:nvSpPr>
          <p:cNvPr id="8" name="Rectangle 7"/>
          <p:cNvSpPr/>
          <p:nvPr/>
        </p:nvSpPr>
        <p:spPr>
          <a:xfrm>
            <a:off x="2619394" y="2571750"/>
            <a:ext cx="6407937" cy="369332"/>
          </a:xfrm>
          <a:prstGeom prst="rect">
            <a:avLst/>
          </a:prstGeom>
        </p:spPr>
        <p:txBody>
          <a:bodyPr wrap="square">
            <a:spAutoFit/>
          </a:bodyPr>
          <a:lstStyle/>
          <a:p>
            <a:r>
              <a:rPr lang="en-US" b="1" dirty="0">
                <a:solidFill>
                  <a:schemeClr val="bg1"/>
                </a:solidFill>
              </a:rPr>
              <a:t>What does P-value signify about the statistical data?</a:t>
            </a:r>
          </a:p>
        </p:txBody>
      </p:sp>
      <p:pic>
        <p:nvPicPr>
          <p:cNvPr id="9" name="Picture 4" descr="Related image"/>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100000"/>
                    </a14:imgEffect>
                    <a14:imgEffect>
                      <a14:saturation sat="101000"/>
                    </a14:imgEffect>
                    <a14:imgEffect>
                      <a14:brightnessContrast bright="100000" contrast="-34000"/>
                    </a14:imgEffect>
                  </a14:imgLayer>
                </a14:imgProps>
              </a:ext>
              <a:ext uri="{28A0092B-C50C-407E-A947-70E740481C1C}">
                <a14:useLocalDpi xmlns:a14="http://schemas.microsoft.com/office/drawing/2010/main" val="0"/>
              </a:ext>
            </a:extLst>
          </a:blip>
          <a:srcRect/>
          <a:stretch>
            <a:fillRect/>
          </a:stretch>
        </p:blipFill>
        <p:spPr bwMode="auto">
          <a:xfrm>
            <a:off x="276986" y="458683"/>
            <a:ext cx="2342408" cy="468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772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722523" y="4814085"/>
            <a:ext cx="2057400" cy="273844"/>
          </a:xfrm>
          <a:prstGeom prst="rect">
            <a:avLst/>
          </a:prstGeom>
        </p:spPr>
        <p:txBody>
          <a:bodyPr/>
          <a:lstStyle/>
          <a:p>
            <a:fld id="{396593F5-6942-624B-8688-4BABC64E2CFF}" type="datetime1">
              <a:rPr lang="en-IN">
                <a:latin typeface="Proxima Nova Rg" pitchFamily="50" charset="0"/>
              </a:rPr>
              <a:t>24-10-2020</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22</a:t>
            </a:fld>
            <a:endParaRPr lang="en-IN" dirty="0">
              <a:latin typeface="Proxima Nova Rg" pitchFamily="50" charset="0"/>
            </a:endParaRPr>
          </a:p>
        </p:txBody>
      </p:sp>
      <p:pic>
        <p:nvPicPr>
          <p:cNvPr id="1034" name="Picture 10" descr="Image result for we need you png"/>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1" y="2378737"/>
            <a:ext cx="2722523" cy="276476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203294" y="863590"/>
            <a:ext cx="6599711" cy="3416320"/>
          </a:xfrm>
          <a:prstGeom prst="rect">
            <a:avLst/>
          </a:prstGeom>
        </p:spPr>
        <p:txBody>
          <a:bodyPr wrap="square">
            <a:spAutoFit/>
          </a:bodyPr>
          <a:lstStyle/>
          <a:p>
            <a:r>
              <a:rPr lang="en-US" dirty="0">
                <a:solidFill>
                  <a:schemeClr val="bg1"/>
                </a:solidFill>
              </a:rPr>
              <a:t>P-value is used to determine the significance of results after a hypothesis test in statistics. P-value helps the readers to draw conclusions and is always between 0 and 1.taking alpha value as 0.05</a:t>
            </a:r>
          </a:p>
          <a:p>
            <a:endParaRPr lang="en-US" dirty="0">
              <a:solidFill>
                <a:schemeClr val="bg1"/>
              </a:solidFill>
            </a:endParaRPr>
          </a:p>
          <a:p>
            <a:r>
              <a:rPr lang="en-US" dirty="0">
                <a:solidFill>
                  <a:schemeClr val="bg1"/>
                </a:solidFill>
              </a:rPr>
              <a:t>• P- Value &gt; 0.05 denotes weak evidence against the null hypothesis which means the null hypothesis cannot be rejected.</a:t>
            </a:r>
          </a:p>
          <a:p>
            <a:endParaRPr lang="en-US" dirty="0">
              <a:solidFill>
                <a:schemeClr val="bg1"/>
              </a:solidFill>
            </a:endParaRPr>
          </a:p>
          <a:p>
            <a:r>
              <a:rPr lang="en-US" dirty="0">
                <a:solidFill>
                  <a:schemeClr val="bg1"/>
                </a:solidFill>
              </a:rPr>
              <a:t>• P-value &lt;= 0.05 denotes strong evidence against the null hypothesis which means the null hypothesis can be rejected.</a:t>
            </a:r>
          </a:p>
          <a:p>
            <a:endParaRPr lang="en-US" dirty="0">
              <a:solidFill>
                <a:schemeClr val="bg1"/>
              </a:solidFill>
            </a:endParaRPr>
          </a:p>
          <a:p>
            <a:r>
              <a:rPr lang="en-US" dirty="0">
                <a:solidFill>
                  <a:schemeClr val="bg1"/>
                </a:solidFill>
              </a:rPr>
              <a:t>• P-value = 0.05 is the marginal value indicating it is possible to go either way.</a:t>
            </a:r>
          </a:p>
        </p:txBody>
      </p:sp>
    </p:spTree>
    <p:extLst>
      <p:ext uri="{BB962C8B-B14F-4D97-AF65-F5344CB8AC3E}">
        <p14:creationId xmlns:p14="http://schemas.microsoft.com/office/powerpoint/2010/main" val="3998214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71952" y="4767264"/>
            <a:ext cx="2057400" cy="273844"/>
          </a:xfrm>
          <a:prstGeom prst="rect">
            <a:avLst/>
          </a:prstGeom>
        </p:spPr>
        <p:txBody>
          <a:bodyPr/>
          <a:lstStyle/>
          <a:p>
            <a:fld id="{396593F5-6942-624B-8688-4BABC64E2CFF}" type="datetime1">
              <a:rPr lang="en-IN">
                <a:latin typeface="Proxima Nova Rg" pitchFamily="50" charset="0"/>
              </a:rPr>
              <a:t>24-10-2020</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23</a:t>
            </a:fld>
            <a:endParaRPr lang="en-IN" dirty="0">
              <a:latin typeface="Proxima Nova Rg" pitchFamily="50" charset="0"/>
            </a:endParaRPr>
          </a:p>
        </p:txBody>
      </p:sp>
      <p:sp>
        <p:nvSpPr>
          <p:cNvPr id="8" name="Rectangle 7"/>
          <p:cNvSpPr/>
          <p:nvPr/>
        </p:nvSpPr>
        <p:spPr>
          <a:xfrm>
            <a:off x="2845940" y="626092"/>
            <a:ext cx="6065798" cy="3539430"/>
          </a:xfrm>
          <a:prstGeom prst="rect">
            <a:avLst/>
          </a:prstGeom>
        </p:spPr>
        <p:txBody>
          <a:bodyPr wrap="square">
            <a:spAutoFit/>
          </a:bodyPr>
          <a:lstStyle/>
          <a:p>
            <a:r>
              <a:rPr lang="en-US" sz="1600" dirty="0">
                <a:solidFill>
                  <a:schemeClr val="bg1"/>
                </a:solidFill>
                <a:latin typeface="Gill Sans MT" panose="020B0502020104020203" pitchFamily="34" charset="0"/>
              </a:rPr>
              <a:t>Suppose we want to test whether boys, on average, score higher than 600 on the SAT verbal section or not.</a:t>
            </a:r>
          </a:p>
          <a:p>
            <a:endParaRPr lang="en-US" sz="1600" dirty="0">
              <a:solidFill>
                <a:schemeClr val="bg1"/>
              </a:solidFill>
              <a:latin typeface="Gill Sans MT" panose="020B0502020104020203" pitchFamily="34" charset="0"/>
            </a:endParaRPr>
          </a:p>
          <a:p>
            <a:r>
              <a:rPr lang="en-US" sz="1600" dirty="0">
                <a:solidFill>
                  <a:schemeClr val="bg1"/>
                </a:solidFill>
                <a:latin typeface="Gill Sans MT" panose="020B0502020104020203" pitchFamily="34" charset="0"/>
              </a:rPr>
              <a:t>Suppose we choose our α to be .05. Since this is a one-tailed test, we find our critical value in the upper tail of the sampling distribution, which is z = 1.645. Suppose we also happen to know that the standard deviation for boys SAT verbal section scores is 50.</a:t>
            </a:r>
          </a:p>
          <a:p>
            <a:endParaRPr lang="en-US" sz="1600" dirty="0">
              <a:solidFill>
                <a:schemeClr val="bg1"/>
              </a:solidFill>
              <a:latin typeface="Gill Sans MT" panose="020B0502020104020203" pitchFamily="34" charset="0"/>
            </a:endParaRPr>
          </a:p>
          <a:p>
            <a:r>
              <a:rPr lang="en-US" sz="1600" dirty="0">
                <a:solidFill>
                  <a:schemeClr val="bg1"/>
                </a:solidFill>
                <a:latin typeface="Gill Sans MT" panose="020B0502020104020203" pitchFamily="34" charset="0"/>
              </a:rPr>
              <a:t>Now we collect the data using a random sample of 20 Boys and their verbal section scores:</a:t>
            </a:r>
          </a:p>
          <a:p>
            <a:pPr algn="ctr"/>
            <a:r>
              <a:rPr lang="en-US" sz="1600" dirty="0">
                <a:solidFill>
                  <a:schemeClr val="bg1"/>
                </a:solidFill>
                <a:latin typeface="Gill Sans MT" panose="020B0502020104020203" pitchFamily="34" charset="0"/>
              </a:rPr>
              <a:t>589 633 597 631 639</a:t>
            </a:r>
          </a:p>
          <a:p>
            <a:pPr algn="ctr"/>
            <a:r>
              <a:rPr lang="en-US" sz="1600" dirty="0">
                <a:solidFill>
                  <a:schemeClr val="bg1"/>
                </a:solidFill>
                <a:latin typeface="Gill Sans MT" panose="020B0502020104020203" pitchFamily="34" charset="0"/>
              </a:rPr>
              <a:t>589 608 638 592 641</a:t>
            </a:r>
          </a:p>
          <a:p>
            <a:pPr algn="ctr"/>
            <a:r>
              <a:rPr lang="en-US" sz="1600" dirty="0">
                <a:solidFill>
                  <a:schemeClr val="bg1"/>
                </a:solidFill>
                <a:latin typeface="Gill Sans MT" panose="020B0502020104020203" pitchFamily="34" charset="0"/>
              </a:rPr>
              <a:t>645 631 647 607 628</a:t>
            </a:r>
          </a:p>
          <a:p>
            <a:pPr algn="ctr"/>
            <a:r>
              <a:rPr lang="en-US" sz="1600" dirty="0">
                <a:solidFill>
                  <a:schemeClr val="bg1"/>
                </a:solidFill>
                <a:latin typeface="Gill Sans MT" panose="020B0502020104020203" pitchFamily="34" charset="0"/>
              </a:rPr>
              <a:t>638 603 626 586 608</a:t>
            </a:r>
          </a:p>
        </p:txBody>
      </p:sp>
      <p:pic>
        <p:nvPicPr>
          <p:cNvPr id="7" name="Graphic 6">
            <a:extLst>
              <a:ext uri="{FF2B5EF4-FFF2-40B4-BE49-F238E27FC236}">
                <a16:creationId xmlns:a16="http://schemas.microsoft.com/office/drawing/2014/main" id="{7E5AF225-017D-43B8-95F6-CEAC65F3E4C4}"/>
              </a:ext>
            </a:extLst>
          </p:cNvPr>
          <p:cNvPicPr>
            <a:picLocks noChangeAspect="1"/>
          </p:cNvPicPr>
          <p:nvPr/>
        </p:nvPicPr>
        <p:blipFill>
          <a:blip r:embed="rId3" cstate="print">
            <a:lum bright="100000" contrast="-34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491" y="1230810"/>
            <a:ext cx="1998854" cy="2681880"/>
          </a:xfrm>
          <a:prstGeom prst="rect">
            <a:avLst/>
          </a:prstGeom>
        </p:spPr>
      </p:pic>
    </p:spTree>
    <p:extLst>
      <p:ext uri="{BB962C8B-B14F-4D97-AF65-F5344CB8AC3E}">
        <p14:creationId xmlns:p14="http://schemas.microsoft.com/office/powerpoint/2010/main" val="2932062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71952" y="4767264"/>
            <a:ext cx="2057400" cy="273844"/>
          </a:xfrm>
          <a:prstGeom prst="rect">
            <a:avLst/>
          </a:prstGeom>
        </p:spPr>
        <p:txBody>
          <a:bodyPr/>
          <a:lstStyle/>
          <a:p>
            <a:fld id="{396593F5-6942-624B-8688-4BABC64E2CFF}" type="datetime1">
              <a:rPr lang="en-IN">
                <a:latin typeface="Proxima Nova Rg" pitchFamily="50" charset="0"/>
              </a:rPr>
              <a:t>24-10-2020</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24</a:t>
            </a:fld>
            <a:endParaRPr lang="en-IN" dirty="0">
              <a:latin typeface="Proxima Nova Rg" pitchFamily="50" charset="0"/>
            </a:endParaRPr>
          </a:p>
        </p:txBody>
      </p:sp>
      <p:sp>
        <p:nvSpPr>
          <p:cNvPr id="8" name="Rectangle 7"/>
          <p:cNvSpPr/>
          <p:nvPr/>
        </p:nvSpPr>
        <p:spPr>
          <a:xfrm>
            <a:off x="3568084" y="2431759"/>
            <a:ext cx="6407937" cy="369332"/>
          </a:xfrm>
          <a:prstGeom prst="rect">
            <a:avLst/>
          </a:prstGeom>
        </p:spPr>
        <p:txBody>
          <a:bodyPr wrap="square">
            <a:spAutoFit/>
          </a:bodyPr>
          <a:lstStyle/>
          <a:p>
            <a:r>
              <a:rPr lang="en-US" dirty="0">
                <a:solidFill>
                  <a:schemeClr val="bg1"/>
                </a:solidFill>
              </a:rPr>
              <a:t>Determine the null and alternative hypotheses. </a:t>
            </a:r>
          </a:p>
        </p:txBody>
      </p:sp>
      <p:pic>
        <p:nvPicPr>
          <p:cNvPr id="9" name="Picture 4" descr="Related image"/>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100000"/>
                    </a14:imgEffect>
                    <a14:imgEffect>
                      <a14:saturation sat="101000"/>
                    </a14:imgEffect>
                    <a14:imgEffect>
                      <a14:brightnessContrast bright="100000" contrast="-34000"/>
                    </a14:imgEffect>
                  </a14:imgLayer>
                </a14:imgProps>
              </a:ext>
              <a:ext uri="{28A0092B-C50C-407E-A947-70E740481C1C}">
                <a14:useLocalDpi xmlns:a14="http://schemas.microsoft.com/office/drawing/2010/main" val="0"/>
              </a:ext>
            </a:extLst>
          </a:blip>
          <a:srcRect/>
          <a:stretch>
            <a:fillRect/>
          </a:stretch>
        </p:blipFill>
        <p:spPr bwMode="auto">
          <a:xfrm>
            <a:off x="276986" y="458683"/>
            <a:ext cx="2342408" cy="468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74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722523" y="4814085"/>
            <a:ext cx="2057400" cy="273844"/>
          </a:xfrm>
          <a:prstGeom prst="rect">
            <a:avLst/>
          </a:prstGeom>
        </p:spPr>
        <p:txBody>
          <a:bodyPr/>
          <a:lstStyle/>
          <a:p>
            <a:fld id="{396593F5-6942-624B-8688-4BABC64E2CFF}" type="datetime1">
              <a:rPr lang="en-IN">
                <a:latin typeface="Proxima Nova Rg" pitchFamily="50" charset="0"/>
              </a:rPr>
              <a:t>24-10-2020</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25</a:t>
            </a:fld>
            <a:endParaRPr lang="en-IN" dirty="0">
              <a:latin typeface="Proxima Nova Rg" pitchFamily="50" charset="0"/>
            </a:endParaRPr>
          </a:p>
        </p:txBody>
      </p:sp>
      <p:sp>
        <p:nvSpPr>
          <p:cNvPr id="8" name="Rectangle 7"/>
          <p:cNvSpPr/>
          <p:nvPr/>
        </p:nvSpPr>
        <p:spPr>
          <a:xfrm>
            <a:off x="2232016" y="1485634"/>
            <a:ext cx="6719285" cy="1200329"/>
          </a:xfrm>
          <a:prstGeom prst="rect">
            <a:avLst/>
          </a:prstGeom>
        </p:spPr>
        <p:txBody>
          <a:bodyPr wrap="square">
            <a:spAutoFit/>
          </a:bodyPr>
          <a:lstStyle/>
          <a:p>
            <a:r>
              <a:rPr lang="en-US" dirty="0">
                <a:solidFill>
                  <a:schemeClr val="bg1"/>
                </a:solidFill>
                <a:latin typeface="Gill Sans MT" panose="020B0502020104020203" pitchFamily="34" charset="0"/>
              </a:rPr>
              <a:t>This, gives us the hypotheses:</a:t>
            </a:r>
          </a:p>
          <a:p>
            <a:endParaRPr lang="en-US" dirty="0">
              <a:solidFill>
                <a:schemeClr val="bg1"/>
              </a:solidFill>
              <a:latin typeface="Gill Sans MT" panose="020B0502020104020203" pitchFamily="34" charset="0"/>
            </a:endParaRPr>
          </a:p>
          <a:p>
            <a:pPr algn="ctr"/>
            <a:r>
              <a:rPr lang="en-US" dirty="0">
                <a:solidFill>
                  <a:schemeClr val="bg1"/>
                </a:solidFill>
                <a:latin typeface="Gill Sans MT" panose="020B0502020104020203" pitchFamily="34" charset="0"/>
              </a:rPr>
              <a:t>H0 : µ ≤ 600</a:t>
            </a:r>
          </a:p>
          <a:p>
            <a:pPr algn="ctr"/>
            <a:r>
              <a:rPr lang="en-US" dirty="0">
                <a:solidFill>
                  <a:schemeClr val="bg1"/>
                </a:solidFill>
                <a:latin typeface="Gill Sans MT" panose="020B0502020104020203" pitchFamily="34" charset="0"/>
              </a:rPr>
              <a:t>H1 : µ &gt; 600</a:t>
            </a:r>
          </a:p>
        </p:txBody>
      </p:sp>
      <p:pic>
        <p:nvPicPr>
          <p:cNvPr id="1034" name="Picture 10" descr="Image result for we need you png"/>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1" y="2378737"/>
            <a:ext cx="2722523" cy="276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736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71952" y="4767264"/>
            <a:ext cx="2057400" cy="273844"/>
          </a:xfrm>
          <a:prstGeom prst="rect">
            <a:avLst/>
          </a:prstGeom>
        </p:spPr>
        <p:txBody>
          <a:bodyPr/>
          <a:lstStyle/>
          <a:p>
            <a:fld id="{396593F5-6942-624B-8688-4BABC64E2CFF}" type="datetime1">
              <a:rPr lang="en-IN">
                <a:latin typeface="Proxima Nova Rg" pitchFamily="50" charset="0"/>
              </a:rPr>
              <a:t>24-10-2020</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26</a:t>
            </a:fld>
            <a:endParaRPr lang="en-IN" dirty="0">
              <a:latin typeface="Proxima Nova Rg" pitchFamily="50" charset="0"/>
            </a:endParaRPr>
          </a:p>
        </p:txBody>
      </p:sp>
      <p:sp>
        <p:nvSpPr>
          <p:cNvPr id="8" name="Rectangle 7"/>
          <p:cNvSpPr/>
          <p:nvPr/>
        </p:nvSpPr>
        <p:spPr>
          <a:xfrm>
            <a:off x="4002424" y="2387084"/>
            <a:ext cx="6407937" cy="369332"/>
          </a:xfrm>
          <a:prstGeom prst="rect">
            <a:avLst/>
          </a:prstGeom>
        </p:spPr>
        <p:txBody>
          <a:bodyPr wrap="square">
            <a:spAutoFit/>
          </a:bodyPr>
          <a:lstStyle/>
          <a:p>
            <a:r>
              <a:rPr lang="en-US" dirty="0">
                <a:solidFill>
                  <a:schemeClr val="bg1"/>
                </a:solidFill>
              </a:rPr>
              <a:t>Determine the Z – statistic.</a:t>
            </a:r>
          </a:p>
        </p:txBody>
      </p:sp>
      <p:pic>
        <p:nvPicPr>
          <p:cNvPr id="9" name="Picture 4" descr="Related image"/>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100000"/>
                    </a14:imgEffect>
                    <a14:imgEffect>
                      <a14:saturation sat="101000"/>
                    </a14:imgEffect>
                    <a14:imgEffect>
                      <a14:brightnessContrast bright="100000" contrast="-34000"/>
                    </a14:imgEffect>
                  </a14:imgLayer>
                </a14:imgProps>
              </a:ext>
              <a:ext uri="{28A0092B-C50C-407E-A947-70E740481C1C}">
                <a14:useLocalDpi xmlns:a14="http://schemas.microsoft.com/office/drawing/2010/main" val="0"/>
              </a:ext>
            </a:extLst>
          </a:blip>
          <a:srcRect/>
          <a:stretch>
            <a:fillRect/>
          </a:stretch>
        </p:blipFill>
        <p:spPr bwMode="auto">
          <a:xfrm>
            <a:off x="276986" y="458683"/>
            <a:ext cx="2342408" cy="468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907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722523" y="4814085"/>
            <a:ext cx="2057400" cy="273844"/>
          </a:xfrm>
          <a:prstGeom prst="rect">
            <a:avLst/>
          </a:prstGeom>
        </p:spPr>
        <p:txBody>
          <a:bodyPr/>
          <a:lstStyle/>
          <a:p>
            <a:fld id="{396593F5-6942-624B-8688-4BABC64E2CFF}" type="datetime1">
              <a:rPr lang="en-IN">
                <a:latin typeface="Proxima Nova Rg" pitchFamily="50" charset="0"/>
              </a:rPr>
              <a:t>24-10-2020</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27</a:t>
            </a:fld>
            <a:endParaRPr lang="en-IN" dirty="0">
              <a:latin typeface="Proxima Nova Rg" pitchFamily="50" charset="0"/>
            </a:endParaRPr>
          </a:p>
        </p:txBody>
      </p:sp>
      <p:sp>
        <p:nvSpPr>
          <p:cNvPr id="8" name="Rectangle 7"/>
          <p:cNvSpPr/>
          <p:nvPr/>
        </p:nvSpPr>
        <p:spPr>
          <a:xfrm>
            <a:off x="3306143" y="2387084"/>
            <a:ext cx="3926996" cy="369332"/>
          </a:xfrm>
          <a:prstGeom prst="rect">
            <a:avLst/>
          </a:prstGeom>
        </p:spPr>
        <p:txBody>
          <a:bodyPr wrap="square">
            <a:spAutoFit/>
          </a:bodyPr>
          <a:lstStyle/>
          <a:p>
            <a:r>
              <a:rPr lang="pl-PL" dirty="0">
                <a:solidFill>
                  <a:schemeClr val="bg1"/>
                </a:solidFill>
                <a:latin typeface="Gill Sans MT" panose="020B0502020104020203" pitchFamily="34" charset="0"/>
              </a:rPr>
              <a:t>z </a:t>
            </a:r>
            <a:r>
              <a:rPr lang="en-US" dirty="0">
                <a:solidFill>
                  <a:schemeClr val="bg1"/>
                </a:solidFill>
                <a:latin typeface="Gill Sans MT" panose="020B0502020104020203" pitchFamily="34" charset="0"/>
              </a:rPr>
              <a:t> </a:t>
            </a:r>
            <a:r>
              <a:rPr lang="pl-PL" dirty="0">
                <a:solidFill>
                  <a:schemeClr val="bg1"/>
                </a:solidFill>
                <a:latin typeface="Gill Sans MT" panose="020B0502020104020203" pitchFamily="34" charset="0"/>
              </a:rPr>
              <a:t>=</a:t>
            </a:r>
            <a:r>
              <a:rPr lang="en-US" dirty="0">
                <a:solidFill>
                  <a:schemeClr val="bg1"/>
                </a:solidFill>
                <a:latin typeface="Gill Sans MT" panose="020B0502020104020203" pitchFamily="34" charset="0"/>
              </a:rPr>
              <a:t> (618.8</a:t>
            </a:r>
            <a:r>
              <a:rPr lang="pl-PL" dirty="0">
                <a:solidFill>
                  <a:schemeClr val="bg1"/>
                </a:solidFill>
                <a:latin typeface="Gill Sans MT" panose="020B0502020104020203" pitchFamily="34" charset="0"/>
              </a:rPr>
              <a:t> − 600</a:t>
            </a:r>
            <a:r>
              <a:rPr lang="en-US" dirty="0">
                <a:solidFill>
                  <a:schemeClr val="bg1"/>
                </a:solidFill>
                <a:latin typeface="Gill Sans MT" panose="020B0502020104020203" pitchFamily="34" charset="0"/>
              </a:rPr>
              <a:t>) / (5</a:t>
            </a:r>
            <a:r>
              <a:rPr lang="pl-PL" dirty="0">
                <a:solidFill>
                  <a:schemeClr val="bg1"/>
                </a:solidFill>
                <a:latin typeface="Gill Sans MT" panose="020B0502020104020203" pitchFamily="34" charset="0"/>
              </a:rPr>
              <a:t>0/√20</a:t>
            </a:r>
            <a:r>
              <a:rPr lang="en-US" dirty="0">
                <a:solidFill>
                  <a:schemeClr val="bg1"/>
                </a:solidFill>
                <a:latin typeface="Gill Sans MT" panose="020B0502020104020203" pitchFamily="34" charset="0"/>
              </a:rPr>
              <a:t>) </a:t>
            </a:r>
            <a:r>
              <a:rPr lang="pl-PL" dirty="0">
                <a:solidFill>
                  <a:schemeClr val="bg1"/>
                </a:solidFill>
                <a:latin typeface="Gill Sans MT" panose="020B0502020104020203" pitchFamily="34" charset="0"/>
              </a:rPr>
              <a:t>= 1.</a:t>
            </a:r>
            <a:r>
              <a:rPr lang="en-US" dirty="0">
                <a:solidFill>
                  <a:schemeClr val="bg1"/>
                </a:solidFill>
                <a:latin typeface="Gill Sans MT" panose="020B0502020104020203" pitchFamily="34" charset="0"/>
              </a:rPr>
              <a:t>6815</a:t>
            </a:r>
          </a:p>
        </p:txBody>
      </p:sp>
      <p:pic>
        <p:nvPicPr>
          <p:cNvPr id="1034" name="Picture 10" descr="Image result for we need you png"/>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1" y="2378737"/>
            <a:ext cx="2722523" cy="276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368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71952" y="4767264"/>
            <a:ext cx="2057400" cy="273844"/>
          </a:xfrm>
          <a:prstGeom prst="rect">
            <a:avLst/>
          </a:prstGeom>
        </p:spPr>
        <p:txBody>
          <a:bodyPr/>
          <a:lstStyle/>
          <a:p>
            <a:fld id="{396593F5-6942-624B-8688-4BABC64E2CFF}" type="datetime1">
              <a:rPr lang="en-IN">
                <a:latin typeface="Proxima Nova Rg" pitchFamily="50" charset="0"/>
              </a:rPr>
              <a:t>24-10-2020</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28</a:t>
            </a:fld>
            <a:endParaRPr lang="en-IN" dirty="0">
              <a:latin typeface="Proxima Nova Rg" pitchFamily="50" charset="0"/>
            </a:endParaRPr>
          </a:p>
        </p:txBody>
      </p:sp>
      <p:sp>
        <p:nvSpPr>
          <p:cNvPr id="8" name="Rectangle 7"/>
          <p:cNvSpPr/>
          <p:nvPr/>
        </p:nvSpPr>
        <p:spPr>
          <a:xfrm>
            <a:off x="3522364" y="2202418"/>
            <a:ext cx="6407937" cy="369332"/>
          </a:xfrm>
          <a:prstGeom prst="rect">
            <a:avLst/>
          </a:prstGeom>
        </p:spPr>
        <p:txBody>
          <a:bodyPr wrap="square">
            <a:spAutoFit/>
          </a:bodyPr>
          <a:lstStyle/>
          <a:p>
            <a:r>
              <a:rPr lang="en-US" dirty="0">
                <a:solidFill>
                  <a:schemeClr val="bg1"/>
                </a:solidFill>
              </a:rPr>
              <a:t>Determine inference based on z-critical</a:t>
            </a:r>
          </a:p>
        </p:txBody>
      </p:sp>
      <p:pic>
        <p:nvPicPr>
          <p:cNvPr id="9" name="Picture 4" descr="Related image"/>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100000"/>
                    </a14:imgEffect>
                    <a14:imgEffect>
                      <a14:saturation sat="101000"/>
                    </a14:imgEffect>
                    <a14:imgEffect>
                      <a14:brightnessContrast bright="100000" contrast="-34000"/>
                    </a14:imgEffect>
                  </a14:imgLayer>
                </a14:imgProps>
              </a:ext>
              <a:ext uri="{28A0092B-C50C-407E-A947-70E740481C1C}">
                <a14:useLocalDpi xmlns:a14="http://schemas.microsoft.com/office/drawing/2010/main" val="0"/>
              </a:ext>
            </a:extLst>
          </a:blip>
          <a:srcRect/>
          <a:stretch>
            <a:fillRect/>
          </a:stretch>
        </p:blipFill>
        <p:spPr bwMode="auto">
          <a:xfrm>
            <a:off x="276986" y="458683"/>
            <a:ext cx="2342408" cy="468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181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722523" y="4814085"/>
            <a:ext cx="2057400" cy="273844"/>
          </a:xfrm>
          <a:prstGeom prst="rect">
            <a:avLst/>
          </a:prstGeom>
        </p:spPr>
        <p:txBody>
          <a:bodyPr/>
          <a:lstStyle/>
          <a:p>
            <a:fld id="{396593F5-6942-624B-8688-4BABC64E2CFF}" type="datetime1">
              <a:rPr lang="en-IN">
                <a:latin typeface="Proxima Nova Rg" pitchFamily="50" charset="0"/>
              </a:rPr>
              <a:t>24-10-2020</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29</a:t>
            </a:fld>
            <a:endParaRPr lang="en-IN" dirty="0">
              <a:latin typeface="Proxima Nova Rg" pitchFamily="50" charset="0"/>
            </a:endParaRPr>
          </a:p>
        </p:txBody>
      </p:sp>
      <p:sp>
        <p:nvSpPr>
          <p:cNvPr id="8" name="Rectangle 7"/>
          <p:cNvSpPr/>
          <p:nvPr/>
        </p:nvSpPr>
        <p:spPr>
          <a:xfrm>
            <a:off x="2634264" y="2008933"/>
            <a:ext cx="5653952" cy="923330"/>
          </a:xfrm>
          <a:prstGeom prst="rect">
            <a:avLst/>
          </a:prstGeom>
        </p:spPr>
        <p:txBody>
          <a:bodyPr wrap="square">
            <a:spAutoFit/>
          </a:bodyPr>
          <a:lstStyle/>
          <a:p>
            <a:r>
              <a:rPr lang="en-US" dirty="0">
                <a:solidFill>
                  <a:schemeClr val="bg1"/>
                </a:solidFill>
                <a:latin typeface="Gill Sans MT" panose="020B0502020104020203" pitchFamily="34" charset="0"/>
              </a:rPr>
              <a:t>Since 1.6815 &gt; 1.645, we reject the null hypothesis in favor of the alternative explanation that boys score, on average, better than 600 on the verbal section of the SATs</a:t>
            </a:r>
          </a:p>
        </p:txBody>
      </p:sp>
      <p:pic>
        <p:nvPicPr>
          <p:cNvPr id="1034" name="Picture 10" descr="Image result for we need you png"/>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1" y="2378737"/>
            <a:ext cx="2722523" cy="276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482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638175" y="4767263"/>
            <a:ext cx="2057400" cy="273844"/>
          </a:xfrm>
          <a:prstGeom prst="rect">
            <a:avLst/>
          </a:prstGeom>
        </p:spPr>
        <p:txBody>
          <a:bodyPr/>
          <a:lstStyle/>
          <a:p>
            <a:fld id="{396593F5-6942-624B-8688-4BABC64E2CFF}" type="datetime1">
              <a:rPr lang="en-IN" sz="900" smtClean="0">
                <a:latin typeface="Proxima Nova Rg" pitchFamily="50" charset="0"/>
              </a:rPr>
              <a:t>24-10-2020</a:t>
            </a:fld>
            <a:endParaRPr lang="en-IN" sz="900"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3"/>
            <a:ext cx="2057400" cy="273844"/>
          </a:xfrm>
          <a:prstGeom prst="rect">
            <a:avLst/>
          </a:prstGeom>
        </p:spPr>
        <p:txBody>
          <a:bodyPr/>
          <a:lstStyle/>
          <a:p>
            <a:pPr algn="r"/>
            <a:fld id="{273EEA2F-D825-49D3-9C25-497F06EFD3F7}" type="slidenum">
              <a:rPr lang="en-IN" sz="900" smtClean="0">
                <a:latin typeface="Proxima Nova Rg" pitchFamily="50" charset="0"/>
              </a:rPr>
              <a:pPr algn="r"/>
              <a:t>3</a:t>
            </a:fld>
            <a:endParaRPr lang="en-IN" sz="900" dirty="0">
              <a:latin typeface="Proxima Nova Rg" pitchFamily="50" charset="0"/>
            </a:endParaRPr>
          </a:p>
        </p:txBody>
      </p:sp>
      <p:sp>
        <p:nvSpPr>
          <p:cNvPr id="18" name="Rectangle 17">
            <a:extLst>
              <a:ext uri="{FF2B5EF4-FFF2-40B4-BE49-F238E27FC236}">
                <a16:creationId xmlns:a16="http://schemas.microsoft.com/office/drawing/2014/main" id="{E873FE8E-EFB5-4121-B906-5A9D887D60B8}"/>
              </a:ext>
            </a:extLst>
          </p:cNvPr>
          <p:cNvSpPr/>
          <p:nvPr/>
        </p:nvSpPr>
        <p:spPr>
          <a:xfrm>
            <a:off x="520995" y="796945"/>
            <a:ext cx="8168623" cy="3785652"/>
          </a:xfrm>
          <a:prstGeom prst="rect">
            <a:avLst/>
          </a:prstGeom>
          <a:ln>
            <a:solidFill>
              <a:schemeClr val="bg1"/>
            </a:solidFill>
            <a:prstDash val="lgDashDot"/>
          </a:ln>
        </p:spPr>
        <p:txBody>
          <a:bodyPr wrap="square">
            <a:spAutoFit/>
          </a:bodyPr>
          <a:lstStyle/>
          <a:p>
            <a:pPr algn="ctr"/>
            <a:r>
              <a:rPr lang="en-US" sz="2400" dirty="0">
                <a:solidFill>
                  <a:schemeClr val="bg1"/>
                </a:solidFill>
              </a:rPr>
              <a:t>Statistics Essentials</a:t>
            </a:r>
          </a:p>
          <a:p>
            <a:pPr algn="ctr"/>
            <a:endParaRPr lang="en-US" sz="2400" dirty="0">
              <a:solidFill>
                <a:schemeClr val="bg1"/>
              </a:solidFill>
            </a:endParaRPr>
          </a:p>
          <a:p>
            <a:pPr marL="0" lvl="1" indent="-285750">
              <a:buFont typeface="Arial" panose="020B0604020202020204" pitchFamily="34" charset="0"/>
              <a:buChar char="•"/>
            </a:pPr>
            <a:r>
              <a:rPr lang="en-US" sz="2400" dirty="0">
                <a:solidFill>
                  <a:schemeClr val="bg1"/>
                </a:solidFill>
              </a:rPr>
              <a:t>Inferential Statistics</a:t>
            </a:r>
          </a:p>
          <a:p>
            <a:pPr marL="0" lvl="1" indent="-285750">
              <a:buFont typeface="Arial" panose="020B0604020202020204" pitchFamily="34" charset="0"/>
              <a:buChar char="•"/>
            </a:pPr>
            <a:r>
              <a:rPr lang="en-US" sz="2400" dirty="0">
                <a:solidFill>
                  <a:schemeClr val="bg1"/>
                </a:solidFill>
              </a:rPr>
              <a:t>Hypothesis Testing</a:t>
            </a:r>
          </a:p>
          <a:p>
            <a:pPr marL="0" lvl="1" indent="-285750">
              <a:buFont typeface="Arial" panose="020B0604020202020204" pitchFamily="34" charset="0"/>
              <a:buChar char="•"/>
            </a:pPr>
            <a:r>
              <a:rPr lang="en-US" sz="2400" dirty="0">
                <a:solidFill>
                  <a:schemeClr val="bg1"/>
                </a:solidFill>
              </a:rPr>
              <a:t>Exploratory Data Analysis</a:t>
            </a:r>
          </a:p>
          <a:p>
            <a:pPr marL="0" lvl="1" indent="-285750">
              <a:buFont typeface="Arial" panose="020B0604020202020204" pitchFamily="34" charset="0"/>
              <a:buChar char="•"/>
            </a:pPr>
            <a:r>
              <a:rPr lang="en-US" sz="2400" dirty="0">
                <a:solidFill>
                  <a:schemeClr val="bg1"/>
                </a:solidFill>
              </a:rPr>
              <a:t>Python</a:t>
            </a:r>
          </a:p>
          <a:p>
            <a:pPr marL="0" lvl="1" indent="-285750">
              <a:buFont typeface="Arial" panose="020B0604020202020204" pitchFamily="34" charset="0"/>
              <a:buChar char="•"/>
            </a:pPr>
            <a:endParaRPr lang="en-US" sz="2400" dirty="0">
              <a:solidFill>
                <a:schemeClr val="bg1"/>
              </a:solidFill>
            </a:endParaRPr>
          </a:p>
          <a:p>
            <a:pPr marL="0" lvl="1" indent="-285750">
              <a:buFont typeface="Arial" panose="020B0604020202020204" pitchFamily="34" charset="0"/>
              <a:buChar char="•"/>
            </a:pPr>
            <a:endParaRPr lang="en-US" sz="2400" dirty="0">
              <a:solidFill>
                <a:schemeClr val="bg1"/>
              </a:solidFill>
            </a:endParaRPr>
          </a:p>
          <a:p>
            <a:pPr marL="0" lvl="1" indent="-285750">
              <a:buFont typeface="Arial" panose="020B0604020202020204" pitchFamily="34" charset="0"/>
              <a:buChar char="•"/>
            </a:pPr>
            <a:endParaRPr lang="en-US" sz="2400" dirty="0">
              <a:solidFill>
                <a:schemeClr val="bg1"/>
              </a:solidFill>
            </a:endParaRPr>
          </a:p>
          <a:p>
            <a:pPr marL="0" lvl="1" indent="-285750">
              <a:buFont typeface="Arial" panose="020B0604020202020204" pitchFamily="34" charset="0"/>
              <a:buChar char="•"/>
            </a:pPr>
            <a:endParaRPr lang="en-US" sz="2400" dirty="0">
              <a:solidFill>
                <a:schemeClr val="bg1"/>
              </a:solidFill>
            </a:endParaRPr>
          </a:p>
        </p:txBody>
      </p:sp>
      <p:sp>
        <p:nvSpPr>
          <p:cNvPr id="19" name="TextBox 18">
            <a:extLst>
              <a:ext uri="{FF2B5EF4-FFF2-40B4-BE49-F238E27FC236}">
                <a16:creationId xmlns:a16="http://schemas.microsoft.com/office/drawing/2014/main" id="{EAB68D46-3664-4D61-9A06-156A05A52D49}"/>
              </a:ext>
            </a:extLst>
          </p:cNvPr>
          <p:cNvSpPr txBox="1"/>
          <p:nvPr/>
        </p:nvSpPr>
        <p:spPr>
          <a:xfrm>
            <a:off x="520995" y="335280"/>
            <a:ext cx="1907294" cy="369332"/>
          </a:xfrm>
          <a:prstGeom prst="rect">
            <a:avLst/>
          </a:prstGeom>
          <a:noFill/>
        </p:spPr>
        <p:txBody>
          <a:bodyPr wrap="square" rtlCol="0">
            <a:spAutoFit/>
          </a:bodyPr>
          <a:lstStyle/>
          <a:p>
            <a:pPr algn="ctr"/>
            <a:r>
              <a:rPr lang="en-US" b="1" dirty="0">
                <a:solidFill>
                  <a:schemeClr val="bg1"/>
                </a:solidFill>
              </a:rPr>
              <a:t>Modules Included</a:t>
            </a:r>
          </a:p>
        </p:txBody>
      </p:sp>
    </p:spTree>
    <p:extLst>
      <p:ext uri="{BB962C8B-B14F-4D97-AF65-F5344CB8AC3E}">
        <p14:creationId xmlns:p14="http://schemas.microsoft.com/office/powerpoint/2010/main" val="1147253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71952" y="4767264"/>
            <a:ext cx="2057400" cy="273844"/>
          </a:xfrm>
          <a:prstGeom prst="rect">
            <a:avLst/>
          </a:prstGeom>
        </p:spPr>
        <p:txBody>
          <a:bodyPr/>
          <a:lstStyle/>
          <a:p>
            <a:fld id="{396593F5-6942-624B-8688-4BABC64E2CFF}" type="datetime1">
              <a:rPr lang="en-IN">
                <a:latin typeface="Proxima Nova Rg" pitchFamily="50" charset="0"/>
              </a:rPr>
              <a:t>24-10-2020</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30</a:t>
            </a:fld>
            <a:endParaRPr lang="en-IN" dirty="0">
              <a:latin typeface="Proxima Nova Rg" pitchFamily="50" charset="0"/>
            </a:endParaRPr>
          </a:p>
        </p:txBody>
      </p:sp>
      <p:sp>
        <p:nvSpPr>
          <p:cNvPr id="8" name="Rectangle 7"/>
          <p:cNvSpPr/>
          <p:nvPr/>
        </p:nvSpPr>
        <p:spPr>
          <a:xfrm>
            <a:off x="2752155" y="955188"/>
            <a:ext cx="6065798" cy="2862322"/>
          </a:xfrm>
          <a:prstGeom prst="rect">
            <a:avLst/>
          </a:prstGeom>
        </p:spPr>
        <p:txBody>
          <a:bodyPr wrap="square">
            <a:spAutoFit/>
          </a:bodyPr>
          <a:lstStyle/>
          <a:p>
            <a:r>
              <a:rPr lang="en-US" dirty="0">
                <a:solidFill>
                  <a:schemeClr val="bg1"/>
                </a:solidFill>
              </a:rPr>
              <a:t>Example : </a:t>
            </a:r>
          </a:p>
          <a:p>
            <a:r>
              <a:rPr lang="en-US" dirty="0">
                <a:solidFill>
                  <a:schemeClr val="bg1"/>
                </a:solidFill>
              </a:rPr>
              <a:t>Did dieters lose more fat than the exercisers? </a:t>
            </a:r>
          </a:p>
          <a:p>
            <a:endParaRPr lang="en-US" dirty="0">
              <a:solidFill>
                <a:schemeClr val="bg1"/>
              </a:solidFill>
            </a:endParaRPr>
          </a:p>
          <a:p>
            <a:r>
              <a:rPr lang="en-US" dirty="0">
                <a:solidFill>
                  <a:schemeClr val="bg1"/>
                </a:solidFill>
              </a:rPr>
              <a:t>Diet Only:</a:t>
            </a:r>
          </a:p>
          <a:p>
            <a:r>
              <a:rPr lang="en-US" dirty="0">
                <a:solidFill>
                  <a:schemeClr val="bg1"/>
                </a:solidFill>
              </a:rPr>
              <a:t>sample mean = 5.9 kg, sample standard deviation = 4.1 kg, sample size = n = 42, standard error = SEM1 = 4.1/ √42 = 0.633 </a:t>
            </a:r>
          </a:p>
          <a:p>
            <a:endParaRPr lang="en-US" dirty="0">
              <a:solidFill>
                <a:schemeClr val="bg1"/>
              </a:solidFill>
            </a:endParaRPr>
          </a:p>
          <a:p>
            <a:r>
              <a:rPr lang="en-US" dirty="0">
                <a:solidFill>
                  <a:schemeClr val="bg1"/>
                </a:solidFill>
              </a:rPr>
              <a:t>Exercise Only: </a:t>
            </a:r>
          </a:p>
          <a:p>
            <a:r>
              <a:rPr lang="en-US" dirty="0">
                <a:solidFill>
                  <a:schemeClr val="bg1"/>
                </a:solidFill>
              </a:rPr>
              <a:t>sample mean = 4.1 kg, sample standard deviation = 3.7 kg, sample size = n = 47, standard error = SEM2 = 3.7/ √47 = 0.540 </a:t>
            </a:r>
          </a:p>
        </p:txBody>
      </p:sp>
      <p:pic>
        <p:nvPicPr>
          <p:cNvPr id="14338" name="Picture 2" descr="Image result for diet icon png">
            <a:extLst>
              <a:ext uri="{FF2B5EF4-FFF2-40B4-BE49-F238E27FC236}">
                <a16:creationId xmlns:a16="http://schemas.microsoft.com/office/drawing/2014/main" id="{79BCCF2D-1285-492D-AE7C-E7729C0D1A9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contrast="-34000"/>
                    </a14:imgEffect>
                  </a14:imgLayer>
                </a14:imgProps>
              </a:ext>
              <a:ext uri="{28A0092B-C50C-407E-A947-70E740481C1C}">
                <a14:useLocalDpi xmlns:a14="http://schemas.microsoft.com/office/drawing/2010/main" val="0"/>
              </a:ext>
            </a:extLst>
          </a:blip>
          <a:srcRect/>
          <a:stretch>
            <a:fillRect/>
          </a:stretch>
        </p:blipFill>
        <p:spPr bwMode="auto">
          <a:xfrm>
            <a:off x="446507" y="891422"/>
            <a:ext cx="2012570" cy="286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338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71952" y="4767264"/>
            <a:ext cx="2057400" cy="273844"/>
          </a:xfrm>
          <a:prstGeom prst="rect">
            <a:avLst/>
          </a:prstGeom>
        </p:spPr>
        <p:txBody>
          <a:bodyPr/>
          <a:lstStyle/>
          <a:p>
            <a:fld id="{396593F5-6942-624B-8688-4BABC64E2CFF}" type="datetime1">
              <a:rPr lang="en-IN">
                <a:latin typeface="Proxima Nova Rg" pitchFamily="50" charset="0"/>
              </a:rPr>
              <a:t>24-10-2020</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31</a:t>
            </a:fld>
            <a:endParaRPr lang="en-IN" dirty="0">
              <a:latin typeface="Proxima Nova Rg" pitchFamily="50" charset="0"/>
            </a:endParaRPr>
          </a:p>
        </p:txBody>
      </p:sp>
      <p:sp>
        <p:nvSpPr>
          <p:cNvPr id="8" name="Rectangle 7"/>
          <p:cNvSpPr/>
          <p:nvPr/>
        </p:nvSpPr>
        <p:spPr>
          <a:xfrm>
            <a:off x="2961533" y="2248584"/>
            <a:ext cx="5905481" cy="646331"/>
          </a:xfrm>
          <a:prstGeom prst="rect">
            <a:avLst/>
          </a:prstGeom>
        </p:spPr>
        <p:txBody>
          <a:bodyPr wrap="square">
            <a:spAutoFit/>
          </a:bodyPr>
          <a:lstStyle/>
          <a:p>
            <a:r>
              <a:rPr lang="en-US" dirty="0">
                <a:solidFill>
                  <a:schemeClr val="bg1"/>
                </a:solidFill>
              </a:rPr>
              <a:t>Determine the null and alternative hypotheses for the provided example. </a:t>
            </a:r>
          </a:p>
        </p:txBody>
      </p:sp>
      <p:pic>
        <p:nvPicPr>
          <p:cNvPr id="9" name="Picture 4" descr="Related image"/>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100000"/>
                    </a14:imgEffect>
                    <a14:imgEffect>
                      <a14:saturation sat="101000"/>
                    </a14:imgEffect>
                    <a14:imgEffect>
                      <a14:brightnessContrast bright="100000" contrast="-34000"/>
                    </a14:imgEffect>
                  </a14:imgLayer>
                </a14:imgProps>
              </a:ext>
              <a:ext uri="{28A0092B-C50C-407E-A947-70E740481C1C}">
                <a14:useLocalDpi xmlns:a14="http://schemas.microsoft.com/office/drawing/2010/main" val="0"/>
              </a:ext>
            </a:extLst>
          </a:blip>
          <a:srcRect/>
          <a:stretch>
            <a:fillRect/>
          </a:stretch>
        </p:blipFill>
        <p:spPr bwMode="auto">
          <a:xfrm>
            <a:off x="276986" y="458683"/>
            <a:ext cx="2342408" cy="468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644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722523" y="4814085"/>
            <a:ext cx="2057400" cy="273844"/>
          </a:xfrm>
          <a:prstGeom prst="rect">
            <a:avLst/>
          </a:prstGeom>
        </p:spPr>
        <p:txBody>
          <a:bodyPr/>
          <a:lstStyle/>
          <a:p>
            <a:fld id="{396593F5-6942-624B-8688-4BABC64E2CFF}" type="datetime1">
              <a:rPr lang="en-IN">
                <a:latin typeface="Proxima Nova Rg" pitchFamily="50" charset="0"/>
              </a:rPr>
              <a:t>24-10-2020</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32</a:t>
            </a:fld>
            <a:endParaRPr lang="en-IN" dirty="0">
              <a:latin typeface="Proxima Nova Rg" pitchFamily="50" charset="0"/>
            </a:endParaRPr>
          </a:p>
        </p:txBody>
      </p:sp>
      <p:sp>
        <p:nvSpPr>
          <p:cNvPr id="8" name="Rectangle 7"/>
          <p:cNvSpPr/>
          <p:nvPr/>
        </p:nvSpPr>
        <p:spPr>
          <a:xfrm>
            <a:off x="1946266" y="1474204"/>
            <a:ext cx="6719285" cy="1477328"/>
          </a:xfrm>
          <a:prstGeom prst="rect">
            <a:avLst/>
          </a:prstGeom>
        </p:spPr>
        <p:txBody>
          <a:bodyPr wrap="square">
            <a:spAutoFit/>
          </a:bodyPr>
          <a:lstStyle/>
          <a:p>
            <a:r>
              <a:rPr lang="en-US" b="1" dirty="0">
                <a:solidFill>
                  <a:schemeClr val="bg1"/>
                </a:solidFill>
              </a:rPr>
              <a:t>Null hypothesis:</a:t>
            </a:r>
            <a:r>
              <a:rPr lang="en-US" dirty="0">
                <a:solidFill>
                  <a:schemeClr val="bg1"/>
                </a:solidFill>
              </a:rPr>
              <a:t> No difference in average fat lost in population</a:t>
            </a:r>
          </a:p>
          <a:p>
            <a:r>
              <a:rPr lang="en-US" dirty="0">
                <a:solidFill>
                  <a:schemeClr val="bg1"/>
                </a:solidFill>
              </a:rPr>
              <a:t>for two methods. Population mean difference is zero.</a:t>
            </a:r>
          </a:p>
          <a:p>
            <a:endParaRPr lang="en-US" dirty="0">
              <a:solidFill>
                <a:schemeClr val="bg1"/>
              </a:solidFill>
            </a:endParaRPr>
          </a:p>
          <a:p>
            <a:r>
              <a:rPr lang="en-US" b="1" dirty="0">
                <a:solidFill>
                  <a:schemeClr val="bg1"/>
                </a:solidFill>
              </a:rPr>
              <a:t>Alternative hypothesis:</a:t>
            </a:r>
            <a:r>
              <a:rPr lang="en-US" dirty="0">
                <a:solidFill>
                  <a:schemeClr val="bg1"/>
                </a:solidFill>
              </a:rPr>
              <a:t> There is a difference in average fat lost in</a:t>
            </a:r>
          </a:p>
          <a:p>
            <a:r>
              <a:rPr lang="en-US" dirty="0">
                <a:solidFill>
                  <a:schemeClr val="bg1"/>
                </a:solidFill>
              </a:rPr>
              <a:t>population for two methods. Population mean difference is not zero.</a:t>
            </a:r>
          </a:p>
        </p:txBody>
      </p:sp>
      <p:pic>
        <p:nvPicPr>
          <p:cNvPr id="1034" name="Picture 10" descr="Image result for we need you png"/>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1" y="2378737"/>
            <a:ext cx="2722523" cy="276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522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71952" y="4767264"/>
            <a:ext cx="2057400" cy="273844"/>
          </a:xfrm>
          <a:prstGeom prst="rect">
            <a:avLst/>
          </a:prstGeom>
        </p:spPr>
        <p:txBody>
          <a:bodyPr/>
          <a:lstStyle/>
          <a:p>
            <a:fld id="{396593F5-6942-624B-8688-4BABC64E2CFF}" type="datetime1">
              <a:rPr lang="en-IN">
                <a:latin typeface="Proxima Nova Rg" pitchFamily="50" charset="0"/>
              </a:rPr>
              <a:t>24-10-2020</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33</a:t>
            </a:fld>
            <a:endParaRPr lang="en-IN" dirty="0">
              <a:latin typeface="Proxima Nova Rg" pitchFamily="50" charset="0"/>
            </a:endParaRPr>
          </a:p>
        </p:txBody>
      </p:sp>
      <p:sp>
        <p:nvSpPr>
          <p:cNvPr id="8" name="Rectangle 7"/>
          <p:cNvSpPr/>
          <p:nvPr/>
        </p:nvSpPr>
        <p:spPr>
          <a:xfrm>
            <a:off x="2779414" y="1688534"/>
            <a:ext cx="5905481" cy="923330"/>
          </a:xfrm>
          <a:prstGeom prst="rect">
            <a:avLst/>
          </a:prstGeom>
        </p:spPr>
        <p:txBody>
          <a:bodyPr wrap="square">
            <a:spAutoFit/>
          </a:bodyPr>
          <a:lstStyle/>
          <a:p>
            <a:r>
              <a:rPr lang="en-US" dirty="0">
                <a:solidFill>
                  <a:schemeClr val="bg1"/>
                </a:solidFill>
              </a:rPr>
              <a:t>Collect and summarize data into a test statistic (z - statistics)</a:t>
            </a:r>
          </a:p>
          <a:p>
            <a:r>
              <a:rPr lang="en-US" dirty="0">
                <a:solidFill>
                  <a:schemeClr val="bg1"/>
                </a:solidFill>
              </a:rPr>
              <a:t>Hint : </a:t>
            </a:r>
          </a:p>
          <a:p>
            <a:r>
              <a:rPr lang="en-US" dirty="0">
                <a:solidFill>
                  <a:schemeClr val="bg1"/>
                </a:solidFill>
              </a:rPr>
              <a:t>For testing equality of two population means :</a:t>
            </a:r>
          </a:p>
        </p:txBody>
      </p:sp>
      <p:pic>
        <p:nvPicPr>
          <p:cNvPr id="9" name="Picture 4" descr="Related image"/>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100000"/>
                    </a14:imgEffect>
                    <a14:imgEffect>
                      <a14:saturation sat="101000"/>
                    </a14:imgEffect>
                    <a14:imgEffect>
                      <a14:brightnessContrast bright="100000" contrast="-34000"/>
                    </a14:imgEffect>
                  </a14:imgLayer>
                </a14:imgProps>
              </a:ext>
              <a:ext uri="{28A0092B-C50C-407E-A947-70E740481C1C}">
                <a14:useLocalDpi xmlns:a14="http://schemas.microsoft.com/office/drawing/2010/main" val="0"/>
              </a:ext>
            </a:extLst>
          </a:blip>
          <a:srcRect/>
          <a:stretch>
            <a:fillRect/>
          </a:stretch>
        </p:blipFill>
        <p:spPr bwMode="auto">
          <a:xfrm>
            <a:off x="276986" y="458683"/>
            <a:ext cx="2342408" cy="468481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2BA5B99-50C3-45CA-B232-37CDAACFC7AB}"/>
              </a:ext>
            </a:extLst>
          </p:cNvPr>
          <p:cNvPicPr>
            <a:picLocks noChangeAspect="1"/>
          </p:cNvPicPr>
          <p:nvPr/>
        </p:nvPicPr>
        <p:blipFill>
          <a:blip r:embed="rId4"/>
          <a:stretch>
            <a:fillRect/>
          </a:stretch>
        </p:blipFill>
        <p:spPr>
          <a:xfrm>
            <a:off x="4857759" y="2993301"/>
            <a:ext cx="1428750" cy="1009650"/>
          </a:xfrm>
          <a:prstGeom prst="rect">
            <a:avLst/>
          </a:prstGeom>
          <a:ln w="19050">
            <a:solidFill>
              <a:schemeClr val="tx1"/>
            </a:solidFill>
          </a:ln>
        </p:spPr>
      </p:pic>
    </p:spTree>
    <p:extLst>
      <p:ext uri="{BB962C8B-B14F-4D97-AF65-F5344CB8AC3E}">
        <p14:creationId xmlns:p14="http://schemas.microsoft.com/office/powerpoint/2010/main" val="2142578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722523" y="4814085"/>
            <a:ext cx="2057400" cy="273844"/>
          </a:xfrm>
          <a:prstGeom prst="rect">
            <a:avLst/>
          </a:prstGeom>
        </p:spPr>
        <p:txBody>
          <a:bodyPr/>
          <a:lstStyle/>
          <a:p>
            <a:fld id="{396593F5-6942-624B-8688-4BABC64E2CFF}" type="datetime1">
              <a:rPr lang="en-IN">
                <a:latin typeface="Proxima Nova Rg" pitchFamily="50" charset="0"/>
              </a:rPr>
              <a:t>24-10-2020</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34</a:t>
            </a:fld>
            <a:endParaRPr lang="en-IN" dirty="0">
              <a:latin typeface="Proxima Nova Rg" pitchFamily="50" charset="0"/>
            </a:endParaRPr>
          </a:p>
        </p:txBody>
      </p:sp>
      <p:sp>
        <p:nvSpPr>
          <p:cNvPr id="8" name="Rectangle 7"/>
          <p:cNvSpPr/>
          <p:nvPr/>
        </p:nvSpPr>
        <p:spPr>
          <a:xfrm>
            <a:off x="4546678" y="1662337"/>
            <a:ext cx="2191980" cy="369332"/>
          </a:xfrm>
          <a:prstGeom prst="rect">
            <a:avLst/>
          </a:prstGeom>
        </p:spPr>
        <p:txBody>
          <a:bodyPr wrap="square">
            <a:spAutoFit/>
          </a:bodyPr>
          <a:lstStyle/>
          <a:p>
            <a:r>
              <a:rPr lang="en-US" b="1" dirty="0">
                <a:solidFill>
                  <a:schemeClr val="bg1"/>
                </a:solidFill>
              </a:rPr>
              <a:t>Z = 1.8 / 0.83 = 2.17 </a:t>
            </a:r>
            <a:endParaRPr lang="en-US" dirty="0">
              <a:solidFill>
                <a:schemeClr val="bg1"/>
              </a:solidFill>
            </a:endParaRPr>
          </a:p>
        </p:txBody>
      </p:sp>
      <p:pic>
        <p:nvPicPr>
          <p:cNvPr id="1034" name="Picture 10" descr="Image result for we need you png"/>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1" y="2378737"/>
            <a:ext cx="2722523" cy="276476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9D670933-E089-4393-A126-DAC229D03298}"/>
              </a:ext>
            </a:extLst>
          </p:cNvPr>
          <p:cNvGrpSpPr/>
          <p:nvPr/>
        </p:nvGrpSpPr>
        <p:grpSpPr>
          <a:xfrm>
            <a:off x="3056630" y="2291534"/>
            <a:ext cx="5172077" cy="560431"/>
            <a:chOff x="3610708" y="2644594"/>
            <a:chExt cx="5172077" cy="560431"/>
          </a:xfrm>
        </p:grpSpPr>
        <p:grpSp>
          <p:nvGrpSpPr>
            <p:cNvPr id="6" name="Group 5">
              <a:extLst>
                <a:ext uri="{FF2B5EF4-FFF2-40B4-BE49-F238E27FC236}">
                  <a16:creationId xmlns:a16="http://schemas.microsoft.com/office/drawing/2014/main" id="{16D944B6-A45C-4AB4-9833-521D4106093B}"/>
                </a:ext>
              </a:extLst>
            </p:cNvPr>
            <p:cNvGrpSpPr/>
            <p:nvPr/>
          </p:nvGrpSpPr>
          <p:grpSpPr>
            <a:xfrm>
              <a:off x="3610708" y="2930789"/>
              <a:ext cx="5172077" cy="274236"/>
              <a:chOff x="343265" y="2073781"/>
              <a:chExt cx="6409230" cy="347818"/>
            </a:xfrm>
          </p:grpSpPr>
          <p:pic>
            <p:nvPicPr>
              <p:cNvPr id="2" name="Picture 1">
                <a:extLst>
                  <a:ext uri="{FF2B5EF4-FFF2-40B4-BE49-F238E27FC236}">
                    <a16:creationId xmlns:a16="http://schemas.microsoft.com/office/drawing/2014/main" id="{6F5A20FC-B1EB-439F-9D3A-886776E37FE6}"/>
                  </a:ext>
                </a:extLst>
              </p:cNvPr>
              <p:cNvPicPr>
                <a:picLocks noChangeAspect="1"/>
              </p:cNvPicPr>
              <p:nvPr/>
            </p:nvPicPr>
            <p:blipFill>
              <a:blip r:embed="rId3"/>
              <a:stretch>
                <a:fillRect/>
              </a:stretch>
            </p:blipFill>
            <p:spPr>
              <a:xfrm>
                <a:off x="4486640" y="2073781"/>
                <a:ext cx="2265855" cy="347320"/>
              </a:xfrm>
              <a:prstGeom prst="rect">
                <a:avLst/>
              </a:prstGeom>
            </p:spPr>
          </p:pic>
          <p:pic>
            <p:nvPicPr>
              <p:cNvPr id="4" name="Picture 3">
                <a:extLst>
                  <a:ext uri="{FF2B5EF4-FFF2-40B4-BE49-F238E27FC236}">
                    <a16:creationId xmlns:a16="http://schemas.microsoft.com/office/drawing/2014/main" id="{7760AFD2-C299-4B45-8EEC-F574B25298E2}"/>
                  </a:ext>
                </a:extLst>
              </p:cNvPr>
              <p:cNvPicPr>
                <a:picLocks noChangeAspect="1"/>
              </p:cNvPicPr>
              <p:nvPr/>
            </p:nvPicPr>
            <p:blipFill>
              <a:blip r:embed="rId4"/>
              <a:stretch>
                <a:fillRect/>
              </a:stretch>
            </p:blipFill>
            <p:spPr>
              <a:xfrm>
                <a:off x="343265" y="2078699"/>
                <a:ext cx="4143375" cy="342900"/>
              </a:xfrm>
              <a:prstGeom prst="rect">
                <a:avLst/>
              </a:prstGeom>
            </p:spPr>
          </p:pic>
        </p:grpSp>
        <p:pic>
          <p:nvPicPr>
            <p:cNvPr id="7" name="Picture 6">
              <a:extLst>
                <a:ext uri="{FF2B5EF4-FFF2-40B4-BE49-F238E27FC236}">
                  <a16:creationId xmlns:a16="http://schemas.microsoft.com/office/drawing/2014/main" id="{CE6E4C4D-20FB-4EF2-92CE-4DA34E95A24E}"/>
                </a:ext>
              </a:extLst>
            </p:cNvPr>
            <p:cNvPicPr>
              <a:picLocks noChangeAspect="1"/>
            </p:cNvPicPr>
            <p:nvPr/>
          </p:nvPicPr>
          <p:blipFill>
            <a:blip r:embed="rId5"/>
            <a:stretch>
              <a:fillRect/>
            </a:stretch>
          </p:blipFill>
          <p:spPr>
            <a:xfrm>
              <a:off x="3610708" y="2644594"/>
              <a:ext cx="5172077" cy="296488"/>
            </a:xfrm>
            <a:prstGeom prst="rect">
              <a:avLst/>
            </a:prstGeom>
          </p:spPr>
        </p:pic>
      </p:grpSp>
    </p:spTree>
    <p:extLst>
      <p:ext uri="{BB962C8B-B14F-4D97-AF65-F5344CB8AC3E}">
        <p14:creationId xmlns:p14="http://schemas.microsoft.com/office/powerpoint/2010/main" val="2124746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71952" y="4767264"/>
            <a:ext cx="2057400" cy="273844"/>
          </a:xfrm>
          <a:prstGeom prst="rect">
            <a:avLst/>
          </a:prstGeom>
        </p:spPr>
        <p:txBody>
          <a:bodyPr/>
          <a:lstStyle/>
          <a:p>
            <a:fld id="{396593F5-6942-624B-8688-4BABC64E2CFF}" type="datetime1">
              <a:rPr lang="en-IN">
                <a:latin typeface="Proxima Nova Rg" pitchFamily="50" charset="0"/>
              </a:rPr>
              <a:t>24-10-2020</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35</a:t>
            </a:fld>
            <a:endParaRPr lang="en-IN" dirty="0">
              <a:latin typeface="Proxima Nova Rg" pitchFamily="50" charset="0"/>
            </a:endParaRPr>
          </a:p>
        </p:txBody>
      </p:sp>
      <p:sp>
        <p:nvSpPr>
          <p:cNvPr id="8" name="Rectangle 7"/>
          <p:cNvSpPr/>
          <p:nvPr/>
        </p:nvSpPr>
        <p:spPr>
          <a:xfrm>
            <a:off x="3238519" y="1833086"/>
            <a:ext cx="5905481" cy="1477328"/>
          </a:xfrm>
          <a:prstGeom prst="rect">
            <a:avLst/>
          </a:prstGeom>
        </p:spPr>
        <p:txBody>
          <a:bodyPr wrap="square">
            <a:spAutoFit/>
          </a:bodyPr>
          <a:lstStyle/>
          <a:p>
            <a:r>
              <a:rPr lang="en-US" dirty="0">
                <a:solidFill>
                  <a:schemeClr val="bg1"/>
                </a:solidFill>
              </a:rPr>
              <a:t>Determine the p-value.</a:t>
            </a:r>
          </a:p>
          <a:p>
            <a:endParaRPr lang="en-US" dirty="0">
              <a:solidFill>
                <a:schemeClr val="bg1"/>
              </a:solidFill>
            </a:endParaRPr>
          </a:p>
          <a:p>
            <a:r>
              <a:rPr lang="en-US" dirty="0">
                <a:solidFill>
                  <a:schemeClr val="bg1"/>
                </a:solidFill>
              </a:rPr>
              <a:t>You can use the z-table / negative z-table using below webpage</a:t>
            </a:r>
          </a:p>
          <a:p>
            <a:r>
              <a:rPr lang="en-IN" dirty="0">
                <a:hlinkClick r:id="rId2"/>
              </a:rPr>
              <a:t>http://www.z-table.com/</a:t>
            </a:r>
            <a:endParaRPr lang="en-US" dirty="0">
              <a:solidFill>
                <a:schemeClr val="bg1"/>
              </a:solidFill>
            </a:endParaRPr>
          </a:p>
        </p:txBody>
      </p:sp>
      <p:pic>
        <p:nvPicPr>
          <p:cNvPr id="9" name="Picture 4" descr="Related image"/>
          <p:cNvPicPr>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100000"/>
                    </a14:imgEffect>
                    <a14:imgEffect>
                      <a14:saturation sat="101000"/>
                    </a14:imgEffect>
                    <a14:imgEffect>
                      <a14:brightnessContrast bright="100000" contrast="-34000"/>
                    </a14:imgEffect>
                  </a14:imgLayer>
                </a14:imgProps>
              </a:ext>
              <a:ext uri="{28A0092B-C50C-407E-A947-70E740481C1C}">
                <a14:useLocalDpi xmlns:a14="http://schemas.microsoft.com/office/drawing/2010/main" val="0"/>
              </a:ext>
            </a:extLst>
          </a:blip>
          <a:srcRect/>
          <a:stretch>
            <a:fillRect/>
          </a:stretch>
        </p:blipFill>
        <p:spPr bwMode="auto">
          <a:xfrm>
            <a:off x="276986" y="458683"/>
            <a:ext cx="2342408" cy="468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865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722523" y="4814085"/>
            <a:ext cx="2057400" cy="273844"/>
          </a:xfrm>
          <a:prstGeom prst="rect">
            <a:avLst/>
          </a:prstGeom>
        </p:spPr>
        <p:txBody>
          <a:bodyPr/>
          <a:lstStyle/>
          <a:p>
            <a:fld id="{396593F5-6942-624B-8688-4BABC64E2CFF}" type="datetime1">
              <a:rPr lang="en-IN">
                <a:latin typeface="Proxima Nova Rg" pitchFamily="50" charset="0"/>
              </a:rPr>
              <a:t>24-10-2020</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36</a:t>
            </a:fld>
            <a:endParaRPr lang="en-IN" dirty="0">
              <a:latin typeface="Proxima Nova Rg" pitchFamily="50" charset="0"/>
            </a:endParaRPr>
          </a:p>
        </p:txBody>
      </p:sp>
      <p:sp>
        <p:nvSpPr>
          <p:cNvPr id="8" name="Rectangle 7"/>
          <p:cNvSpPr/>
          <p:nvPr/>
        </p:nvSpPr>
        <p:spPr>
          <a:xfrm>
            <a:off x="2722523" y="1640073"/>
            <a:ext cx="6295292" cy="1477328"/>
          </a:xfrm>
          <a:prstGeom prst="rect">
            <a:avLst/>
          </a:prstGeom>
        </p:spPr>
        <p:txBody>
          <a:bodyPr wrap="square">
            <a:spAutoFit/>
          </a:bodyPr>
          <a:lstStyle/>
          <a:p>
            <a:r>
              <a:rPr lang="en-US" b="1" dirty="0">
                <a:solidFill>
                  <a:schemeClr val="bg1"/>
                </a:solidFill>
              </a:rPr>
              <a:t>The alternative hypothesis was two-sided</a:t>
            </a:r>
          </a:p>
          <a:p>
            <a:endParaRPr lang="en-US" b="1" dirty="0">
              <a:solidFill>
                <a:schemeClr val="bg1"/>
              </a:solidFill>
            </a:endParaRPr>
          </a:p>
          <a:p>
            <a:r>
              <a:rPr lang="en-US" b="1" dirty="0">
                <a:solidFill>
                  <a:schemeClr val="bg1"/>
                </a:solidFill>
              </a:rPr>
              <a:t>p-value = 2 × [proportion of bell-shaped curve 2.17]</a:t>
            </a:r>
          </a:p>
          <a:p>
            <a:endParaRPr lang="en-US" b="1" dirty="0">
              <a:solidFill>
                <a:schemeClr val="bg1"/>
              </a:solidFill>
            </a:endParaRPr>
          </a:p>
          <a:p>
            <a:r>
              <a:rPr lang="en-US" b="1" dirty="0">
                <a:solidFill>
                  <a:schemeClr val="bg1"/>
                </a:solidFill>
              </a:rPr>
              <a:t>proportion is about 2 × 0.015 = 0.03 </a:t>
            </a:r>
            <a:endParaRPr lang="en-US" dirty="0">
              <a:solidFill>
                <a:schemeClr val="bg1"/>
              </a:solidFill>
            </a:endParaRPr>
          </a:p>
        </p:txBody>
      </p:sp>
      <p:pic>
        <p:nvPicPr>
          <p:cNvPr id="1034" name="Picture 10" descr="Image result for we need you png"/>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1" y="2378737"/>
            <a:ext cx="2722523" cy="276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945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30ED36-A35E-40D6-913E-470A637E29CA}"/>
              </a:ext>
            </a:extLst>
          </p:cNvPr>
          <p:cNvSpPr>
            <a:spLocks noGrp="1"/>
          </p:cNvSpPr>
          <p:nvPr>
            <p:ph type="dt" sz="half" idx="10"/>
          </p:nvPr>
        </p:nvSpPr>
        <p:spPr/>
        <p:txBody>
          <a:bodyPr/>
          <a:lstStyle/>
          <a:p>
            <a:fld id="{24A60580-2B70-6940-B3F0-E4F8AB7AA3B6}" type="datetime1">
              <a:rPr lang="en-IN" smtClean="0"/>
              <a:t>24-10-2020</a:t>
            </a:fld>
            <a:endParaRPr lang="en-IN"/>
          </a:p>
        </p:txBody>
      </p:sp>
      <p:sp>
        <p:nvSpPr>
          <p:cNvPr id="3" name="Slide Number Placeholder 2">
            <a:extLst>
              <a:ext uri="{FF2B5EF4-FFF2-40B4-BE49-F238E27FC236}">
                <a16:creationId xmlns:a16="http://schemas.microsoft.com/office/drawing/2014/main" id="{B9E372B9-CACE-4DF0-9B2B-FDB5A43E02AB}"/>
              </a:ext>
            </a:extLst>
          </p:cNvPr>
          <p:cNvSpPr>
            <a:spLocks noGrp="1"/>
          </p:cNvSpPr>
          <p:nvPr>
            <p:ph type="sldNum" sz="quarter" idx="12"/>
          </p:nvPr>
        </p:nvSpPr>
        <p:spPr/>
        <p:txBody>
          <a:bodyPr/>
          <a:lstStyle/>
          <a:p>
            <a:fld id="{273EEA2F-D825-49D3-9C25-497F06EFD3F7}" type="slidenum">
              <a:rPr lang="en-IN" smtClean="0"/>
              <a:t>37</a:t>
            </a:fld>
            <a:endParaRPr lang="en-IN"/>
          </a:p>
        </p:txBody>
      </p:sp>
      <p:sp>
        <p:nvSpPr>
          <p:cNvPr id="4" name="Title 3">
            <a:extLst>
              <a:ext uri="{FF2B5EF4-FFF2-40B4-BE49-F238E27FC236}">
                <a16:creationId xmlns:a16="http://schemas.microsoft.com/office/drawing/2014/main" id="{0AA0C8C9-0A9B-4351-A601-96543ABA2141}"/>
              </a:ext>
            </a:extLst>
          </p:cNvPr>
          <p:cNvSpPr>
            <a:spLocks noGrp="1"/>
          </p:cNvSpPr>
          <p:nvPr>
            <p:ph type="title"/>
          </p:nvPr>
        </p:nvSpPr>
        <p:spPr>
          <a:xfrm>
            <a:off x="316679" y="121966"/>
            <a:ext cx="7326767" cy="382564"/>
          </a:xfrm>
        </p:spPr>
        <p:txBody>
          <a:bodyPr/>
          <a:lstStyle/>
          <a:p>
            <a:r>
              <a:rPr lang="en-US" dirty="0">
                <a:latin typeface="Proxima Nova Light" panose="02000506030000020004" pitchFamily="2" charset="77"/>
              </a:rPr>
              <a:t>What is Exploratory Data Analysis?</a:t>
            </a:r>
            <a:endParaRPr lang="en-IN" dirty="0"/>
          </a:p>
        </p:txBody>
      </p:sp>
      <p:pic>
        <p:nvPicPr>
          <p:cNvPr id="5" name="Picture 2" descr="Image result for statistics">
            <a:extLst>
              <a:ext uri="{FF2B5EF4-FFF2-40B4-BE49-F238E27FC236}">
                <a16:creationId xmlns:a16="http://schemas.microsoft.com/office/drawing/2014/main" id="{3D7FD80F-A1EF-4449-AB1B-EDE1E59996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2673" y="938411"/>
            <a:ext cx="3786303" cy="28357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E9E38E4-DD71-4B41-8290-DEAF730F1D89}"/>
              </a:ext>
            </a:extLst>
          </p:cNvPr>
          <p:cNvSpPr/>
          <p:nvPr/>
        </p:nvSpPr>
        <p:spPr>
          <a:xfrm>
            <a:off x="655002" y="876420"/>
            <a:ext cx="5021873" cy="1323439"/>
          </a:xfrm>
          <a:prstGeom prst="rect">
            <a:avLst/>
          </a:prstGeom>
        </p:spPr>
        <p:txBody>
          <a:bodyPr wrap="square">
            <a:spAutoFit/>
          </a:bodyPr>
          <a:lstStyle/>
          <a:p>
            <a:pPr algn="ctr"/>
            <a:r>
              <a:rPr lang="en-US" sz="1600" dirty="0">
                <a:latin typeface="Gill Sans MT" panose="020B0502020104020203" pitchFamily="34" charset="0"/>
              </a:rPr>
              <a:t>“</a:t>
            </a:r>
            <a:r>
              <a:rPr lang="en-US" sz="1600" dirty="0">
                <a:solidFill>
                  <a:srgbClr val="FF0000"/>
                </a:solidFill>
                <a:latin typeface="Gill Sans MT" panose="020B0502020104020203" pitchFamily="34" charset="0"/>
              </a:rPr>
              <a:t> Exploratory Data Analysis refers to the critical process of performing initial investigations on data so as to discover patterns, to spot anomalies, to test hypothesis and to check assumptions with the help of summary statistics and graphical representations.</a:t>
            </a:r>
            <a:r>
              <a:rPr lang="en-US" sz="1600" dirty="0">
                <a:latin typeface="Gill Sans MT" panose="020B0502020104020203" pitchFamily="34" charset="0"/>
              </a:rPr>
              <a:t>”</a:t>
            </a:r>
            <a:endParaRPr lang="en-IN" sz="1600" dirty="0">
              <a:latin typeface="Gill Sans MT" panose="020B0502020104020203" pitchFamily="34" charset="0"/>
            </a:endParaRPr>
          </a:p>
        </p:txBody>
      </p:sp>
      <p:grpSp>
        <p:nvGrpSpPr>
          <p:cNvPr id="7" name="Group 6">
            <a:extLst>
              <a:ext uri="{FF2B5EF4-FFF2-40B4-BE49-F238E27FC236}">
                <a16:creationId xmlns:a16="http://schemas.microsoft.com/office/drawing/2014/main" id="{7E950C76-736D-4A3E-877D-FE0CBEFC81EA}"/>
              </a:ext>
            </a:extLst>
          </p:cNvPr>
          <p:cNvGrpSpPr/>
          <p:nvPr/>
        </p:nvGrpSpPr>
        <p:grpSpPr>
          <a:xfrm>
            <a:off x="480526" y="2571749"/>
            <a:ext cx="5110650" cy="1554778"/>
            <a:chOff x="651615" y="1461633"/>
            <a:chExt cx="5420899" cy="919608"/>
          </a:xfrm>
        </p:grpSpPr>
        <p:sp>
          <p:nvSpPr>
            <p:cNvPr id="8" name="Rectangle 7">
              <a:extLst>
                <a:ext uri="{FF2B5EF4-FFF2-40B4-BE49-F238E27FC236}">
                  <a16:creationId xmlns:a16="http://schemas.microsoft.com/office/drawing/2014/main" id="{52D6B782-7C00-44C1-8004-FB82D54186C8}"/>
                </a:ext>
              </a:extLst>
            </p:cNvPr>
            <p:cNvSpPr/>
            <p:nvPr/>
          </p:nvSpPr>
          <p:spPr>
            <a:xfrm>
              <a:off x="651615" y="1461633"/>
              <a:ext cx="1392981" cy="218450"/>
            </a:xfrm>
            <a:prstGeom prst="rect">
              <a:avLst/>
            </a:prstGeom>
          </p:spPr>
          <p:txBody>
            <a:bodyPr wrap="none">
              <a:spAutoFit/>
            </a:bodyPr>
            <a:lstStyle/>
            <a:p>
              <a:r>
                <a:rPr lang="en-US" dirty="0"/>
                <a:t>kinds of data source</a:t>
              </a:r>
              <a:endParaRPr lang="en-US" b="1" dirty="0"/>
            </a:p>
          </p:txBody>
        </p:sp>
        <p:sp>
          <p:nvSpPr>
            <p:cNvPr id="9" name="Rectangle 8">
              <a:extLst>
                <a:ext uri="{FF2B5EF4-FFF2-40B4-BE49-F238E27FC236}">
                  <a16:creationId xmlns:a16="http://schemas.microsoft.com/office/drawing/2014/main" id="{BD4A7413-9E79-49B8-9F47-B79176F8AD1C}"/>
                </a:ext>
              </a:extLst>
            </p:cNvPr>
            <p:cNvSpPr/>
            <p:nvPr/>
          </p:nvSpPr>
          <p:spPr>
            <a:xfrm>
              <a:off x="897913" y="1780504"/>
              <a:ext cx="5174601" cy="600737"/>
            </a:xfrm>
            <a:prstGeom prst="rect">
              <a:avLst/>
            </a:prstGeom>
          </p:spPr>
          <p:txBody>
            <a:bodyPr wrap="square">
              <a:spAutoFit/>
            </a:bodyPr>
            <a:lstStyle/>
            <a:p>
              <a:r>
                <a:rPr lang="en-US" sz="1200" b="1" dirty="0"/>
                <a:t>Public data</a:t>
              </a:r>
              <a:r>
                <a:rPr lang="en-US" sz="1200" dirty="0"/>
                <a:t>: Data collected by the government or other public agencies that are made public for the purposes of research are known as Public data.</a:t>
              </a:r>
            </a:p>
            <a:p>
              <a:r>
                <a:rPr lang="en-US" sz="1200" dirty="0"/>
                <a:t> </a:t>
              </a:r>
            </a:p>
            <a:p>
              <a:r>
                <a:rPr lang="en-US" sz="1200" b="1" dirty="0"/>
                <a:t>Private data</a:t>
              </a:r>
              <a:r>
                <a:rPr lang="en-US" sz="1200" dirty="0"/>
                <a:t>: Data generated by Banking, telecom, retail, and media are some of the key private sectors that rely heavily on data to make decisions.</a:t>
              </a:r>
            </a:p>
          </p:txBody>
        </p:sp>
      </p:grpSp>
    </p:spTree>
    <p:extLst>
      <p:ext uri="{BB962C8B-B14F-4D97-AF65-F5344CB8AC3E}">
        <p14:creationId xmlns:p14="http://schemas.microsoft.com/office/powerpoint/2010/main" val="482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AEF8BC-0D0F-4700-8C40-6290F6A89E51}"/>
              </a:ext>
            </a:extLst>
          </p:cNvPr>
          <p:cNvSpPr>
            <a:spLocks noGrp="1"/>
          </p:cNvSpPr>
          <p:nvPr>
            <p:ph type="dt" sz="half" idx="10"/>
          </p:nvPr>
        </p:nvSpPr>
        <p:spPr/>
        <p:txBody>
          <a:bodyPr/>
          <a:lstStyle/>
          <a:p>
            <a:fld id="{24A60580-2B70-6940-B3F0-E4F8AB7AA3B6}" type="datetime1">
              <a:rPr lang="en-IN" smtClean="0"/>
              <a:t>24-10-2020</a:t>
            </a:fld>
            <a:endParaRPr lang="en-IN"/>
          </a:p>
        </p:txBody>
      </p:sp>
      <p:sp>
        <p:nvSpPr>
          <p:cNvPr id="3" name="Slide Number Placeholder 2">
            <a:extLst>
              <a:ext uri="{FF2B5EF4-FFF2-40B4-BE49-F238E27FC236}">
                <a16:creationId xmlns:a16="http://schemas.microsoft.com/office/drawing/2014/main" id="{3A19EE8B-43F1-4AA1-9C82-E928355B9E94}"/>
              </a:ext>
            </a:extLst>
          </p:cNvPr>
          <p:cNvSpPr>
            <a:spLocks noGrp="1"/>
          </p:cNvSpPr>
          <p:nvPr>
            <p:ph type="sldNum" sz="quarter" idx="12"/>
          </p:nvPr>
        </p:nvSpPr>
        <p:spPr/>
        <p:txBody>
          <a:bodyPr/>
          <a:lstStyle/>
          <a:p>
            <a:fld id="{273EEA2F-D825-49D3-9C25-497F06EFD3F7}" type="slidenum">
              <a:rPr lang="en-IN" smtClean="0"/>
              <a:t>38</a:t>
            </a:fld>
            <a:endParaRPr lang="en-IN"/>
          </a:p>
        </p:txBody>
      </p:sp>
      <p:sp>
        <p:nvSpPr>
          <p:cNvPr id="4" name="Title 3">
            <a:extLst>
              <a:ext uri="{FF2B5EF4-FFF2-40B4-BE49-F238E27FC236}">
                <a16:creationId xmlns:a16="http://schemas.microsoft.com/office/drawing/2014/main" id="{B164FCD5-B946-463E-B252-2E35A51E5C0A}"/>
              </a:ext>
            </a:extLst>
          </p:cNvPr>
          <p:cNvSpPr>
            <a:spLocks noGrp="1"/>
          </p:cNvSpPr>
          <p:nvPr>
            <p:ph type="title"/>
          </p:nvPr>
        </p:nvSpPr>
        <p:spPr>
          <a:xfrm>
            <a:off x="316679" y="121966"/>
            <a:ext cx="7347136" cy="382564"/>
          </a:xfrm>
        </p:spPr>
        <p:txBody>
          <a:bodyPr/>
          <a:lstStyle/>
          <a:p>
            <a:r>
              <a:rPr lang="en-IN" dirty="0"/>
              <a:t>Fundamental steps of EDA process</a:t>
            </a:r>
          </a:p>
        </p:txBody>
      </p:sp>
      <p:pic>
        <p:nvPicPr>
          <p:cNvPr id="16386" name="Picture 2" descr="Image result for exploratory data analysis">
            <a:extLst>
              <a:ext uri="{FF2B5EF4-FFF2-40B4-BE49-F238E27FC236}">
                <a16:creationId xmlns:a16="http://schemas.microsoft.com/office/drawing/2014/main" id="{E3078BC5-AAF5-4012-A6D0-436CE5D38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796" y="852347"/>
            <a:ext cx="7404407" cy="3708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421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9F5A9-466C-4895-B4BA-103DE495153C}"/>
              </a:ext>
            </a:extLst>
          </p:cNvPr>
          <p:cNvSpPr>
            <a:spLocks noGrp="1"/>
          </p:cNvSpPr>
          <p:nvPr>
            <p:ph type="dt" sz="half" idx="10"/>
          </p:nvPr>
        </p:nvSpPr>
        <p:spPr/>
        <p:txBody>
          <a:bodyPr/>
          <a:lstStyle/>
          <a:p>
            <a:fld id="{24A60580-2B70-6940-B3F0-E4F8AB7AA3B6}" type="datetime1">
              <a:rPr lang="en-IN" smtClean="0"/>
              <a:t>24-10-2020</a:t>
            </a:fld>
            <a:endParaRPr lang="en-IN"/>
          </a:p>
        </p:txBody>
      </p:sp>
      <p:sp>
        <p:nvSpPr>
          <p:cNvPr id="3" name="Slide Number Placeholder 2">
            <a:extLst>
              <a:ext uri="{FF2B5EF4-FFF2-40B4-BE49-F238E27FC236}">
                <a16:creationId xmlns:a16="http://schemas.microsoft.com/office/drawing/2014/main" id="{CBF78B92-7372-4230-B0DD-EFF6F7713C55}"/>
              </a:ext>
            </a:extLst>
          </p:cNvPr>
          <p:cNvSpPr>
            <a:spLocks noGrp="1"/>
          </p:cNvSpPr>
          <p:nvPr>
            <p:ph type="sldNum" sz="quarter" idx="12"/>
          </p:nvPr>
        </p:nvSpPr>
        <p:spPr/>
        <p:txBody>
          <a:bodyPr/>
          <a:lstStyle/>
          <a:p>
            <a:fld id="{273EEA2F-D825-49D3-9C25-497F06EFD3F7}" type="slidenum">
              <a:rPr lang="en-IN" smtClean="0"/>
              <a:t>39</a:t>
            </a:fld>
            <a:endParaRPr lang="en-IN"/>
          </a:p>
        </p:txBody>
      </p:sp>
      <p:sp>
        <p:nvSpPr>
          <p:cNvPr id="4" name="Title 3">
            <a:extLst>
              <a:ext uri="{FF2B5EF4-FFF2-40B4-BE49-F238E27FC236}">
                <a16:creationId xmlns:a16="http://schemas.microsoft.com/office/drawing/2014/main" id="{6BBF035A-901C-4DFA-B538-95ACECD687F4}"/>
              </a:ext>
            </a:extLst>
          </p:cNvPr>
          <p:cNvSpPr>
            <a:spLocks noGrp="1"/>
          </p:cNvSpPr>
          <p:nvPr>
            <p:ph type="title"/>
          </p:nvPr>
        </p:nvSpPr>
        <p:spPr>
          <a:xfrm>
            <a:off x="316679" y="121966"/>
            <a:ext cx="6861361" cy="382564"/>
          </a:xfrm>
        </p:spPr>
        <p:txBody>
          <a:bodyPr/>
          <a:lstStyle/>
          <a:p>
            <a:r>
              <a:rPr lang="en-IN" dirty="0"/>
              <a:t>Univariate Analysis</a:t>
            </a:r>
          </a:p>
        </p:txBody>
      </p:sp>
      <p:sp>
        <p:nvSpPr>
          <p:cNvPr id="5" name="Rectangle 4">
            <a:extLst>
              <a:ext uri="{FF2B5EF4-FFF2-40B4-BE49-F238E27FC236}">
                <a16:creationId xmlns:a16="http://schemas.microsoft.com/office/drawing/2014/main" id="{01BE0795-8B57-4118-8714-D3854547903C}"/>
              </a:ext>
            </a:extLst>
          </p:cNvPr>
          <p:cNvSpPr/>
          <p:nvPr/>
        </p:nvSpPr>
        <p:spPr>
          <a:xfrm>
            <a:off x="765810" y="914668"/>
            <a:ext cx="7338060" cy="923330"/>
          </a:xfrm>
          <a:prstGeom prst="rect">
            <a:avLst/>
          </a:prstGeom>
        </p:spPr>
        <p:txBody>
          <a:bodyPr wrap="square">
            <a:spAutoFit/>
          </a:bodyPr>
          <a:lstStyle/>
          <a:p>
            <a:pPr algn="ctr"/>
            <a:r>
              <a:rPr lang="en-US" dirty="0">
                <a:solidFill>
                  <a:srgbClr val="595858"/>
                </a:solidFill>
                <a:latin typeface="roboto"/>
              </a:rPr>
              <a:t>At this stage, we explore variables one by one. Method to perform univariate analysis will depend on whether the variable type is categorical or continuous.</a:t>
            </a:r>
            <a:endParaRPr lang="en-US" b="0" i="0" dirty="0">
              <a:solidFill>
                <a:srgbClr val="595858"/>
              </a:solidFill>
              <a:effectLst/>
              <a:latin typeface="roboto"/>
            </a:endParaRPr>
          </a:p>
        </p:txBody>
      </p:sp>
      <p:pic>
        <p:nvPicPr>
          <p:cNvPr id="1026" name="Picture 2" descr="Data Exploration, Business Analytics">
            <a:extLst>
              <a:ext uri="{FF2B5EF4-FFF2-40B4-BE49-F238E27FC236}">
                <a16:creationId xmlns:a16="http://schemas.microsoft.com/office/drawing/2014/main" id="{1BB9EB29-9B67-496D-A918-02FED2C21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7" y="2248136"/>
            <a:ext cx="7858125"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466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638175" y="4767263"/>
            <a:ext cx="2057400" cy="273844"/>
          </a:xfrm>
          <a:prstGeom prst="rect">
            <a:avLst/>
          </a:prstGeom>
        </p:spPr>
        <p:txBody>
          <a:bodyPr/>
          <a:lstStyle/>
          <a:p>
            <a:fld id="{396593F5-6942-624B-8688-4BABC64E2CFF}" type="datetime1">
              <a:rPr lang="en-IN" sz="900" smtClean="0">
                <a:latin typeface="Proxima Nova Rg" pitchFamily="50" charset="0"/>
              </a:rPr>
              <a:t>24-10-2020</a:t>
            </a:fld>
            <a:endParaRPr lang="en-IN" sz="900"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3"/>
            <a:ext cx="2057400" cy="273844"/>
          </a:xfrm>
          <a:prstGeom prst="rect">
            <a:avLst/>
          </a:prstGeom>
        </p:spPr>
        <p:txBody>
          <a:bodyPr/>
          <a:lstStyle/>
          <a:p>
            <a:pPr algn="r"/>
            <a:fld id="{273EEA2F-D825-49D3-9C25-497F06EFD3F7}" type="slidenum">
              <a:rPr lang="en-IN" sz="900" smtClean="0">
                <a:latin typeface="Proxima Nova Rg" pitchFamily="50" charset="0"/>
              </a:rPr>
              <a:pPr algn="r"/>
              <a:t>4</a:t>
            </a:fld>
            <a:endParaRPr lang="en-IN" sz="900" dirty="0">
              <a:latin typeface="Proxima Nova Rg" pitchFamily="50" charset="0"/>
            </a:endParaRPr>
          </a:p>
        </p:txBody>
      </p:sp>
      <p:sp>
        <p:nvSpPr>
          <p:cNvPr id="18" name="Rectangle 17">
            <a:extLst>
              <a:ext uri="{FF2B5EF4-FFF2-40B4-BE49-F238E27FC236}">
                <a16:creationId xmlns:a16="http://schemas.microsoft.com/office/drawing/2014/main" id="{E873FE8E-EFB5-4121-B906-5A9D887D60B8}"/>
              </a:ext>
            </a:extLst>
          </p:cNvPr>
          <p:cNvSpPr/>
          <p:nvPr/>
        </p:nvSpPr>
        <p:spPr>
          <a:xfrm>
            <a:off x="520995" y="796945"/>
            <a:ext cx="8168623" cy="3785652"/>
          </a:xfrm>
          <a:prstGeom prst="rect">
            <a:avLst/>
          </a:prstGeom>
          <a:ln>
            <a:solidFill>
              <a:schemeClr val="bg1"/>
            </a:solidFill>
            <a:prstDash val="lgDashDot"/>
          </a:ln>
        </p:spPr>
        <p:txBody>
          <a:bodyPr wrap="square">
            <a:spAutoFit/>
          </a:bodyPr>
          <a:lstStyle/>
          <a:p>
            <a:pPr algn="ctr"/>
            <a:r>
              <a:rPr lang="en-US" sz="2400" dirty="0">
                <a:solidFill>
                  <a:schemeClr val="bg1"/>
                </a:solidFill>
              </a:rPr>
              <a:t>ML - 1</a:t>
            </a:r>
          </a:p>
          <a:p>
            <a:pPr algn="ctr"/>
            <a:endParaRPr lang="en-US" sz="2400" dirty="0">
              <a:solidFill>
                <a:schemeClr val="bg1"/>
              </a:solidFill>
            </a:endParaRPr>
          </a:p>
          <a:p>
            <a:pPr marL="0" lvl="1" indent="-285750">
              <a:buFont typeface="Arial" panose="020B0604020202020204" pitchFamily="34" charset="0"/>
              <a:buChar char="•"/>
            </a:pPr>
            <a:r>
              <a:rPr lang="en-US" sz="2400" dirty="0">
                <a:solidFill>
                  <a:schemeClr val="bg1"/>
                </a:solidFill>
              </a:rPr>
              <a:t>Linear Regression</a:t>
            </a:r>
          </a:p>
          <a:p>
            <a:pPr marL="0" lvl="1" indent="-285750">
              <a:buFont typeface="Arial" panose="020B0604020202020204" pitchFamily="34" charset="0"/>
              <a:buChar char="•"/>
            </a:pPr>
            <a:r>
              <a:rPr lang="en-US" sz="2400" dirty="0">
                <a:solidFill>
                  <a:schemeClr val="bg1"/>
                </a:solidFill>
              </a:rPr>
              <a:t>Logistic Regression</a:t>
            </a:r>
          </a:p>
          <a:p>
            <a:pPr marL="0" lvl="1" indent="-285750">
              <a:buFont typeface="Arial" panose="020B0604020202020204" pitchFamily="34" charset="0"/>
              <a:buChar char="•"/>
            </a:pPr>
            <a:r>
              <a:rPr lang="en-US" sz="2400" dirty="0">
                <a:solidFill>
                  <a:schemeClr val="bg1"/>
                </a:solidFill>
              </a:rPr>
              <a:t>Naïve Bayes</a:t>
            </a:r>
          </a:p>
          <a:p>
            <a:pPr marL="0" lvl="1" indent="-285750">
              <a:buFont typeface="Arial" panose="020B0604020202020204" pitchFamily="34" charset="0"/>
              <a:buChar char="•"/>
            </a:pPr>
            <a:r>
              <a:rPr lang="en-US" sz="2400" dirty="0">
                <a:solidFill>
                  <a:schemeClr val="bg1"/>
                </a:solidFill>
              </a:rPr>
              <a:t>Model Selection</a:t>
            </a:r>
          </a:p>
          <a:p>
            <a:pPr marL="0" lvl="1" indent="-285750">
              <a:buFont typeface="Arial" panose="020B0604020202020204" pitchFamily="34" charset="0"/>
              <a:buChar char="•"/>
            </a:pPr>
            <a:endParaRPr lang="en-US" sz="2400" dirty="0">
              <a:solidFill>
                <a:schemeClr val="bg1"/>
              </a:solidFill>
            </a:endParaRPr>
          </a:p>
          <a:p>
            <a:pPr marL="0" lvl="1" indent="-285750">
              <a:buFont typeface="Arial" panose="020B0604020202020204" pitchFamily="34" charset="0"/>
              <a:buChar char="•"/>
            </a:pPr>
            <a:endParaRPr lang="en-US" sz="2400" dirty="0">
              <a:solidFill>
                <a:schemeClr val="bg1"/>
              </a:solidFill>
            </a:endParaRPr>
          </a:p>
          <a:p>
            <a:pPr marL="0" lvl="1" indent="-285750">
              <a:buFont typeface="Arial" panose="020B0604020202020204" pitchFamily="34" charset="0"/>
              <a:buChar char="•"/>
            </a:pPr>
            <a:endParaRPr lang="en-US" sz="2400" dirty="0">
              <a:solidFill>
                <a:schemeClr val="bg1"/>
              </a:solidFill>
            </a:endParaRPr>
          </a:p>
          <a:p>
            <a:pPr marL="0" lvl="1" indent="-285750">
              <a:buFont typeface="Arial" panose="020B0604020202020204" pitchFamily="34" charset="0"/>
              <a:buChar char="•"/>
            </a:pPr>
            <a:endParaRPr lang="en-US" sz="2400" dirty="0">
              <a:solidFill>
                <a:schemeClr val="bg1"/>
              </a:solidFill>
            </a:endParaRPr>
          </a:p>
        </p:txBody>
      </p:sp>
      <p:sp>
        <p:nvSpPr>
          <p:cNvPr id="19" name="TextBox 18">
            <a:extLst>
              <a:ext uri="{FF2B5EF4-FFF2-40B4-BE49-F238E27FC236}">
                <a16:creationId xmlns:a16="http://schemas.microsoft.com/office/drawing/2014/main" id="{EAB68D46-3664-4D61-9A06-156A05A52D49}"/>
              </a:ext>
            </a:extLst>
          </p:cNvPr>
          <p:cNvSpPr txBox="1"/>
          <p:nvPr/>
        </p:nvSpPr>
        <p:spPr>
          <a:xfrm>
            <a:off x="520995" y="335280"/>
            <a:ext cx="1907294" cy="369332"/>
          </a:xfrm>
          <a:prstGeom prst="rect">
            <a:avLst/>
          </a:prstGeom>
          <a:noFill/>
        </p:spPr>
        <p:txBody>
          <a:bodyPr wrap="square" rtlCol="0">
            <a:spAutoFit/>
          </a:bodyPr>
          <a:lstStyle/>
          <a:p>
            <a:pPr algn="ctr"/>
            <a:r>
              <a:rPr lang="en-US" b="1" dirty="0">
                <a:solidFill>
                  <a:schemeClr val="bg1"/>
                </a:solidFill>
              </a:rPr>
              <a:t>Modules Included</a:t>
            </a:r>
          </a:p>
        </p:txBody>
      </p:sp>
    </p:spTree>
    <p:extLst>
      <p:ext uri="{BB962C8B-B14F-4D97-AF65-F5344CB8AC3E}">
        <p14:creationId xmlns:p14="http://schemas.microsoft.com/office/powerpoint/2010/main" val="37856645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4"/>
            <a:ext cx="2057400" cy="273844"/>
          </a:xfrm>
          <a:prstGeom prst="rect">
            <a:avLst/>
          </a:prstGeom>
        </p:spPr>
        <p:txBody>
          <a:bodyPr/>
          <a:lstStyle/>
          <a:p>
            <a:fld id="{2995534E-D5A1-8347-AE8D-57F23E0DD4BC}" type="datetime1">
              <a:rPr lang="en-IN">
                <a:solidFill>
                  <a:srgbClr val="898989"/>
                </a:solidFill>
                <a:latin typeface="Proxima Nova Rg" pitchFamily="50" charset="0"/>
              </a:rPr>
              <a:t>24-10-2020</a:t>
            </a:fld>
            <a:endParaRPr lang="en-IN"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6000" y="4775285"/>
            <a:ext cx="3075293" cy="273844"/>
          </a:xfrm>
          <a:prstGeom prst="rect">
            <a:avLst/>
          </a:prstGeom>
        </p:spPr>
        <p:txBody>
          <a:bodyPr/>
          <a:lstStyle/>
          <a:p>
            <a:pPr algn="ctr"/>
            <a:r>
              <a:rPr lang="en-IN" dirty="0">
                <a:solidFill>
                  <a:srgbClr val="898989"/>
                </a:solidFill>
                <a:latin typeface="Proxima Nova Rg" pitchFamily="50" charset="0"/>
              </a:rPr>
              <a:t>Footer</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4"/>
            <a:ext cx="2057400" cy="274637"/>
          </a:xfrm>
          <a:prstGeom prst="rect">
            <a:avLst/>
          </a:prstGeom>
        </p:spPr>
        <p:txBody>
          <a:bodyPr/>
          <a:lstStyle/>
          <a:p>
            <a:pPr algn="r"/>
            <a:fld id="{273EEA2F-D825-49D3-9C25-497F06EFD3F7}" type="slidenum">
              <a:rPr lang="en-IN">
                <a:solidFill>
                  <a:srgbClr val="898989"/>
                </a:solidFill>
                <a:latin typeface="Proxima Nova Rg" pitchFamily="50" charset="0"/>
              </a:rPr>
              <a:pPr algn="r"/>
              <a:t>40</a:t>
            </a:fld>
            <a:endParaRPr lang="en-IN"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2">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3">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497661" y="100040"/>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4"/>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a:solidFill>
                  <a:srgbClr val="FF0000"/>
                </a:solidFill>
              </a:rPr>
              <a:pPr/>
              <a:t>24-10-2020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4"/>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 name="Rectangle 1">
            <a:extLst>
              <a:ext uri="{FF2B5EF4-FFF2-40B4-BE49-F238E27FC236}">
                <a16:creationId xmlns:a16="http://schemas.microsoft.com/office/drawing/2014/main" id="{CA4CCE0D-F281-455D-B372-BBDB782552E5}"/>
              </a:ext>
            </a:extLst>
          </p:cNvPr>
          <p:cNvSpPr/>
          <p:nvPr/>
        </p:nvSpPr>
        <p:spPr>
          <a:xfrm>
            <a:off x="638174" y="868498"/>
            <a:ext cx="7713345" cy="369332"/>
          </a:xfrm>
          <a:prstGeom prst="rect">
            <a:avLst/>
          </a:prstGeom>
        </p:spPr>
        <p:txBody>
          <a:bodyPr wrap="square">
            <a:spAutoFit/>
          </a:bodyPr>
          <a:lstStyle/>
          <a:p>
            <a:r>
              <a:rPr lang="en-US" dirty="0">
                <a:latin typeface="medium-content-serif-font"/>
              </a:rPr>
              <a:t>Please select the plots which could be used for univariate analysis</a:t>
            </a:r>
            <a:endParaRPr lang="en-IN" dirty="0"/>
          </a:p>
        </p:txBody>
      </p:sp>
      <p:sp>
        <p:nvSpPr>
          <p:cNvPr id="3" name="TextBox 2">
            <a:extLst>
              <a:ext uri="{FF2B5EF4-FFF2-40B4-BE49-F238E27FC236}">
                <a16:creationId xmlns:a16="http://schemas.microsoft.com/office/drawing/2014/main" id="{AE701EE8-EDDB-4C10-B731-C3D2A7F8CD5F}"/>
              </a:ext>
            </a:extLst>
          </p:cNvPr>
          <p:cNvSpPr txBox="1"/>
          <p:nvPr/>
        </p:nvSpPr>
        <p:spPr>
          <a:xfrm>
            <a:off x="768096" y="1816608"/>
            <a:ext cx="5547360" cy="2031325"/>
          </a:xfrm>
          <a:prstGeom prst="rect">
            <a:avLst/>
          </a:prstGeom>
          <a:noFill/>
        </p:spPr>
        <p:txBody>
          <a:bodyPr wrap="square" rtlCol="0">
            <a:spAutoFit/>
          </a:bodyPr>
          <a:lstStyle/>
          <a:p>
            <a:pPr marL="342900" indent="-342900">
              <a:buFont typeface="+mj-lt"/>
              <a:buAutoNum type="alphaUcPeriod"/>
            </a:pPr>
            <a:r>
              <a:rPr lang="en-US" dirty="0"/>
              <a:t>Histogram</a:t>
            </a:r>
          </a:p>
          <a:p>
            <a:pPr marL="342900" indent="-342900">
              <a:buFont typeface="+mj-lt"/>
              <a:buAutoNum type="alphaUcPeriod"/>
            </a:pPr>
            <a:endParaRPr lang="en-US" dirty="0"/>
          </a:p>
          <a:p>
            <a:pPr marL="342900" indent="-342900">
              <a:buFont typeface="+mj-lt"/>
              <a:buAutoNum type="alphaUcPeriod"/>
            </a:pPr>
            <a:r>
              <a:rPr lang="en-IN" dirty="0"/>
              <a:t>Correlation matrix</a:t>
            </a:r>
          </a:p>
          <a:p>
            <a:pPr marL="342900" indent="-342900">
              <a:buFont typeface="+mj-lt"/>
              <a:buAutoNum type="alphaUcPeriod"/>
            </a:pPr>
            <a:endParaRPr lang="en-US" dirty="0"/>
          </a:p>
          <a:p>
            <a:pPr marL="342900" indent="-342900">
              <a:buFont typeface="+mj-lt"/>
              <a:buAutoNum type="alphaUcPeriod"/>
            </a:pPr>
            <a:r>
              <a:rPr lang="en-US" dirty="0"/>
              <a:t>Box-plot</a:t>
            </a:r>
          </a:p>
          <a:p>
            <a:pPr marL="342900" indent="-342900">
              <a:buFont typeface="+mj-lt"/>
              <a:buAutoNum type="alphaUcPeriod"/>
            </a:pPr>
            <a:endParaRPr lang="en-US" dirty="0"/>
          </a:p>
          <a:p>
            <a:pPr marL="342900" indent="-342900">
              <a:buFont typeface="+mj-lt"/>
              <a:buAutoNum type="alphaUcPeriod"/>
            </a:pPr>
            <a:r>
              <a:rPr lang="en-US" dirty="0"/>
              <a:t>Scatter plot</a:t>
            </a:r>
          </a:p>
        </p:txBody>
      </p:sp>
    </p:spTree>
    <p:extLst>
      <p:ext uri="{BB962C8B-B14F-4D97-AF65-F5344CB8AC3E}">
        <p14:creationId xmlns:p14="http://schemas.microsoft.com/office/powerpoint/2010/main" val="21707615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4"/>
            <a:ext cx="2057400" cy="273844"/>
          </a:xfrm>
          <a:prstGeom prst="rect">
            <a:avLst/>
          </a:prstGeom>
        </p:spPr>
        <p:txBody>
          <a:bodyPr/>
          <a:lstStyle/>
          <a:p>
            <a:fld id="{2995534E-D5A1-8347-AE8D-57F23E0DD4BC}" type="datetime1">
              <a:rPr lang="en-IN">
                <a:solidFill>
                  <a:srgbClr val="898989"/>
                </a:solidFill>
                <a:latin typeface="Proxima Nova Rg" pitchFamily="50" charset="0"/>
              </a:rPr>
              <a:t>24-10-2020</a:t>
            </a:fld>
            <a:endParaRPr lang="en-IN"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6000" y="4775285"/>
            <a:ext cx="3075293" cy="273844"/>
          </a:xfrm>
          <a:prstGeom prst="rect">
            <a:avLst/>
          </a:prstGeom>
        </p:spPr>
        <p:txBody>
          <a:bodyPr/>
          <a:lstStyle/>
          <a:p>
            <a:pPr algn="ctr"/>
            <a:r>
              <a:rPr lang="en-IN" dirty="0">
                <a:solidFill>
                  <a:srgbClr val="898989"/>
                </a:solidFill>
                <a:latin typeface="Proxima Nova Rg" pitchFamily="50" charset="0"/>
              </a:rPr>
              <a:t>Footer</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4"/>
            <a:ext cx="2057400" cy="274637"/>
          </a:xfrm>
          <a:prstGeom prst="rect">
            <a:avLst/>
          </a:prstGeom>
        </p:spPr>
        <p:txBody>
          <a:bodyPr/>
          <a:lstStyle/>
          <a:p>
            <a:pPr algn="r"/>
            <a:fld id="{273EEA2F-D825-49D3-9C25-497F06EFD3F7}" type="slidenum">
              <a:rPr lang="en-IN">
                <a:solidFill>
                  <a:srgbClr val="898989"/>
                </a:solidFill>
                <a:latin typeface="Proxima Nova Rg" pitchFamily="50" charset="0"/>
              </a:rPr>
              <a:pPr algn="r"/>
              <a:t>41</a:t>
            </a:fld>
            <a:endParaRPr lang="en-IN"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2">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3">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497661" y="100040"/>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 solution</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4"/>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a:solidFill>
                  <a:srgbClr val="FF0000"/>
                </a:solidFill>
              </a:rPr>
              <a:pPr/>
              <a:t>24-10-2020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4"/>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 name="Rectangle 1">
            <a:extLst>
              <a:ext uri="{FF2B5EF4-FFF2-40B4-BE49-F238E27FC236}">
                <a16:creationId xmlns:a16="http://schemas.microsoft.com/office/drawing/2014/main" id="{CA4CCE0D-F281-455D-B372-BBDB782552E5}"/>
              </a:ext>
            </a:extLst>
          </p:cNvPr>
          <p:cNvSpPr/>
          <p:nvPr/>
        </p:nvSpPr>
        <p:spPr>
          <a:xfrm>
            <a:off x="638174" y="868498"/>
            <a:ext cx="7713345" cy="369332"/>
          </a:xfrm>
          <a:prstGeom prst="rect">
            <a:avLst/>
          </a:prstGeom>
        </p:spPr>
        <p:txBody>
          <a:bodyPr wrap="square">
            <a:spAutoFit/>
          </a:bodyPr>
          <a:lstStyle/>
          <a:p>
            <a:r>
              <a:rPr lang="en-US" dirty="0">
                <a:latin typeface="medium-content-serif-font"/>
              </a:rPr>
              <a:t>Please select the plots which could be used for univariate analysis</a:t>
            </a:r>
            <a:endParaRPr lang="en-IN" dirty="0"/>
          </a:p>
        </p:txBody>
      </p:sp>
      <p:sp>
        <p:nvSpPr>
          <p:cNvPr id="3" name="TextBox 2">
            <a:extLst>
              <a:ext uri="{FF2B5EF4-FFF2-40B4-BE49-F238E27FC236}">
                <a16:creationId xmlns:a16="http://schemas.microsoft.com/office/drawing/2014/main" id="{AE701EE8-EDDB-4C10-B731-C3D2A7F8CD5F}"/>
              </a:ext>
            </a:extLst>
          </p:cNvPr>
          <p:cNvSpPr txBox="1"/>
          <p:nvPr/>
        </p:nvSpPr>
        <p:spPr>
          <a:xfrm>
            <a:off x="768096" y="1816608"/>
            <a:ext cx="5547360" cy="2031325"/>
          </a:xfrm>
          <a:prstGeom prst="rect">
            <a:avLst/>
          </a:prstGeom>
          <a:noFill/>
        </p:spPr>
        <p:txBody>
          <a:bodyPr wrap="square" rtlCol="0">
            <a:spAutoFit/>
          </a:bodyPr>
          <a:lstStyle/>
          <a:p>
            <a:pPr marL="342900" indent="-342900">
              <a:buFont typeface="+mj-lt"/>
              <a:buAutoNum type="alphaUcPeriod"/>
            </a:pPr>
            <a:r>
              <a:rPr lang="en-US" b="1" dirty="0">
                <a:solidFill>
                  <a:srgbClr val="FF0000"/>
                </a:solidFill>
              </a:rPr>
              <a:t>Histogram</a:t>
            </a:r>
          </a:p>
          <a:p>
            <a:pPr marL="342900" indent="-342900">
              <a:buFont typeface="+mj-lt"/>
              <a:buAutoNum type="alphaUcPeriod"/>
            </a:pPr>
            <a:endParaRPr lang="en-US" dirty="0"/>
          </a:p>
          <a:p>
            <a:pPr marL="342900" indent="-342900">
              <a:buFont typeface="+mj-lt"/>
              <a:buAutoNum type="alphaUcPeriod"/>
            </a:pPr>
            <a:r>
              <a:rPr lang="en-IN" dirty="0"/>
              <a:t>Correlation matrix</a:t>
            </a:r>
          </a:p>
          <a:p>
            <a:pPr marL="342900" indent="-342900">
              <a:buFont typeface="+mj-lt"/>
              <a:buAutoNum type="alphaUcPeriod"/>
            </a:pPr>
            <a:endParaRPr lang="en-US" dirty="0"/>
          </a:p>
          <a:p>
            <a:pPr marL="342900" indent="-342900">
              <a:buFont typeface="+mj-lt"/>
              <a:buAutoNum type="alphaUcPeriod"/>
            </a:pPr>
            <a:r>
              <a:rPr lang="en-US" b="1" dirty="0">
                <a:solidFill>
                  <a:srgbClr val="FF0000"/>
                </a:solidFill>
              </a:rPr>
              <a:t>Box-plot</a:t>
            </a:r>
          </a:p>
          <a:p>
            <a:pPr marL="342900" indent="-342900">
              <a:buFont typeface="+mj-lt"/>
              <a:buAutoNum type="alphaUcPeriod"/>
            </a:pPr>
            <a:endParaRPr lang="en-US" dirty="0"/>
          </a:p>
          <a:p>
            <a:pPr marL="342900" indent="-342900">
              <a:buFont typeface="+mj-lt"/>
              <a:buAutoNum type="alphaUcPeriod"/>
            </a:pPr>
            <a:r>
              <a:rPr lang="en-US" dirty="0"/>
              <a:t>Scatter plot</a:t>
            </a:r>
          </a:p>
        </p:txBody>
      </p:sp>
    </p:spTree>
    <p:extLst>
      <p:ext uri="{BB962C8B-B14F-4D97-AF65-F5344CB8AC3E}">
        <p14:creationId xmlns:p14="http://schemas.microsoft.com/office/powerpoint/2010/main" val="4165269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D3F7A9-8656-4993-B9B2-16125F4F6084}"/>
              </a:ext>
            </a:extLst>
          </p:cNvPr>
          <p:cNvSpPr>
            <a:spLocks noGrp="1"/>
          </p:cNvSpPr>
          <p:nvPr>
            <p:ph type="dt" sz="half" idx="10"/>
          </p:nvPr>
        </p:nvSpPr>
        <p:spPr/>
        <p:txBody>
          <a:bodyPr/>
          <a:lstStyle/>
          <a:p>
            <a:fld id="{24A60580-2B70-6940-B3F0-E4F8AB7AA3B6}" type="datetime1">
              <a:rPr lang="en-IN" smtClean="0"/>
              <a:t>24-10-2020</a:t>
            </a:fld>
            <a:endParaRPr lang="en-IN"/>
          </a:p>
        </p:txBody>
      </p:sp>
      <p:sp>
        <p:nvSpPr>
          <p:cNvPr id="3" name="Slide Number Placeholder 2">
            <a:extLst>
              <a:ext uri="{FF2B5EF4-FFF2-40B4-BE49-F238E27FC236}">
                <a16:creationId xmlns:a16="http://schemas.microsoft.com/office/drawing/2014/main" id="{143C5F50-FB9D-4862-896E-FF81C4EC7571}"/>
              </a:ext>
            </a:extLst>
          </p:cNvPr>
          <p:cNvSpPr>
            <a:spLocks noGrp="1"/>
          </p:cNvSpPr>
          <p:nvPr>
            <p:ph type="sldNum" sz="quarter" idx="12"/>
          </p:nvPr>
        </p:nvSpPr>
        <p:spPr/>
        <p:txBody>
          <a:bodyPr/>
          <a:lstStyle/>
          <a:p>
            <a:fld id="{273EEA2F-D825-49D3-9C25-497F06EFD3F7}" type="slidenum">
              <a:rPr lang="en-IN" smtClean="0"/>
              <a:t>42</a:t>
            </a:fld>
            <a:endParaRPr lang="en-IN"/>
          </a:p>
        </p:txBody>
      </p:sp>
      <p:sp>
        <p:nvSpPr>
          <p:cNvPr id="4" name="Title 3">
            <a:extLst>
              <a:ext uri="{FF2B5EF4-FFF2-40B4-BE49-F238E27FC236}">
                <a16:creationId xmlns:a16="http://schemas.microsoft.com/office/drawing/2014/main" id="{D7F9E293-255F-4FB0-AFD5-0C6C0BB5D1A3}"/>
              </a:ext>
            </a:extLst>
          </p:cNvPr>
          <p:cNvSpPr>
            <a:spLocks noGrp="1"/>
          </p:cNvSpPr>
          <p:nvPr>
            <p:ph type="title"/>
          </p:nvPr>
        </p:nvSpPr>
        <p:spPr/>
        <p:txBody>
          <a:bodyPr/>
          <a:lstStyle/>
          <a:p>
            <a:r>
              <a:rPr lang="en-IN" b="1" dirty="0"/>
              <a:t>Bi-variate Analysis</a:t>
            </a:r>
            <a:endParaRPr lang="en-IN" dirty="0"/>
          </a:p>
        </p:txBody>
      </p:sp>
      <p:sp>
        <p:nvSpPr>
          <p:cNvPr id="5" name="Rectangle 4">
            <a:extLst>
              <a:ext uri="{FF2B5EF4-FFF2-40B4-BE49-F238E27FC236}">
                <a16:creationId xmlns:a16="http://schemas.microsoft.com/office/drawing/2014/main" id="{7D716160-B5B0-4C3B-A0AC-863BF1EC2A14}"/>
              </a:ext>
            </a:extLst>
          </p:cNvPr>
          <p:cNvSpPr/>
          <p:nvPr/>
        </p:nvSpPr>
        <p:spPr>
          <a:xfrm>
            <a:off x="628650" y="781647"/>
            <a:ext cx="7886700" cy="830997"/>
          </a:xfrm>
          <a:prstGeom prst="rect">
            <a:avLst/>
          </a:prstGeom>
        </p:spPr>
        <p:txBody>
          <a:bodyPr wrap="square">
            <a:spAutoFit/>
          </a:bodyPr>
          <a:lstStyle/>
          <a:p>
            <a:pPr algn="ctr"/>
            <a:r>
              <a:rPr lang="en-US" sz="1600" dirty="0">
                <a:solidFill>
                  <a:srgbClr val="595858"/>
                </a:solidFill>
                <a:latin typeface="Gill Sans MT" panose="020B0502020104020203" pitchFamily="34" charset="0"/>
              </a:rPr>
              <a:t>Bi-variate Analysis finds out the relationship between two variables. Here, we look for association and disassociation between variables at a pre-defined significance level. We can perform bi-variate analysis for any combination of categorical and continuous variables. </a:t>
            </a:r>
            <a:endParaRPr lang="en-IN" sz="1600" dirty="0">
              <a:latin typeface="Gill Sans MT" panose="020B0502020104020203" pitchFamily="34" charset="0"/>
            </a:endParaRPr>
          </a:p>
        </p:txBody>
      </p:sp>
      <p:sp>
        <p:nvSpPr>
          <p:cNvPr id="9" name="Rectangle 8">
            <a:extLst>
              <a:ext uri="{FF2B5EF4-FFF2-40B4-BE49-F238E27FC236}">
                <a16:creationId xmlns:a16="http://schemas.microsoft.com/office/drawing/2014/main" id="{4A5402EB-2284-49DE-9657-8DA1B8141208}"/>
              </a:ext>
            </a:extLst>
          </p:cNvPr>
          <p:cNvSpPr/>
          <p:nvPr/>
        </p:nvSpPr>
        <p:spPr>
          <a:xfrm>
            <a:off x="3188970" y="2003168"/>
            <a:ext cx="4572000" cy="1815882"/>
          </a:xfrm>
          <a:prstGeom prst="rect">
            <a:avLst/>
          </a:prstGeom>
        </p:spPr>
        <p:txBody>
          <a:bodyPr>
            <a:spAutoFit/>
          </a:bodyPr>
          <a:lstStyle/>
          <a:p>
            <a:r>
              <a:rPr lang="en-US" sz="1600" dirty="0">
                <a:solidFill>
                  <a:srgbClr val="595858"/>
                </a:solidFill>
                <a:latin typeface="Gill Sans MT" panose="020B0502020104020203" pitchFamily="34" charset="0"/>
              </a:rPr>
              <a:t>The combination can be: </a:t>
            </a:r>
          </a:p>
          <a:p>
            <a:endParaRPr lang="en-US" sz="1600" dirty="0">
              <a:solidFill>
                <a:srgbClr val="595858"/>
              </a:solidFill>
              <a:latin typeface="Gill Sans MT" panose="020B0502020104020203" pitchFamily="34" charset="0"/>
            </a:endParaRPr>
          </a:p>
          <a:p>
            <a:pPr marL="342900" indent="-342900">
              <a:buAutoNum type="arabicPeriod"/>
            </a:pPr>
            <a:r>
              <a:rPr lang="en-US" sz="1600" dirty="0">
                <a:solidFill>
                  <a:srgbClr val="595858"/>
                </a:solidFill>
                <a:latin typeface="Gill Sans MT" panose="020B0502020104020203" pitchFamily="34" charset="0"/>
              </a:rPr>
              <a:t>Categorical &amp; Categorical</a:t>
            </a:r>
          </a:p>
          <a:p>
            <a:pPr marL="342900" indent="-342900">
              <a:buAutoNum type="arabicPeriod"/>
            </a:pPr>
            <a:endParaRPr lang="en-US" sz="1600" dirty="0">
              <a:solidFill>
                <a:srgbClr val="595858"/>
              </a:solidFill>
              <a:latin typeface="Gill Sans MT" panose="020B0502020104020203" pitchFamily="34" charset="0"/>
            </a:endParaRPr>
          </a:p>
          <a:p>
            <a:pPr marL="342900" indent="-342900">
              <a:buAutoNum type="arabicPeriod"/>
            </a:pPr>
            <a:r>
              <a:rPr lang="en-US" sz="1600" dirty="0">
                <a:solidFill>
                  <a:srgbClr val="595858"/>
                </a:solidFill>
                <a:latin typeface="Gill Sans MT" panose="020B0502020104020203" pitchFamily="34" charset="0"/>
              </a:rPr>
              <a:t>Categorical &amp; Continuous </a:t>
            </a:r>
          </a:p>
          <a:p>
            <a:pPr marL="342900" indent="-342900">
              <a:buAutoNum type="arabicPeriod"/>
            </a:pPr>
            <a:endParaRPr lang="en-US" sz="1600" dirty="0">
              <a:solidFill>
                <a:srgbClr val="595858"/>
              </a:solidFill>
              <a:latin typeface="Gill Sans MT" panose="020B0502020104020203" pitchFamily="34" charset="0"/>
            </a:endParaRPr>
          </a:p>
          <a:p>
            <a:pPr marL="342900" indent="-342900">
              <a:buAutoNum type="arabicPeriod"/>
            </a:pPr>
            <a:r>
              <a:rPr lang="en-US" sz="1600" dirty="0">
                <a:solidFill>
                  <a:srgbClr val="595858"/>
                </a:solidFill>
                <a:latin typeface="Gill Sans MT" panose="020B0502020104020203" pitchFamily="34" charset="0"/>
              </a:rPr>
              <a:t>Continuous &amp; Continuous.</a:t>
            </a:r>
            <a:endParaRPr lang="en-IN" sz="1600" dirty="0"/>
          </a:p>
        </p:txBody>
      </p:sp>
    </p:spTree>
    <p:extLst>
      <p:ext uri="{BB962C8B-B14F-4D97-AF65-F5344CB8AC3E}">
        <p14:creationId xmlns:p14="http://schemas.microsoft.com/office/powerpoint/2010/main" val="925002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07C0B6-2FB0-4D7E-B2ED-E289ECBBFFD7}"/>
              </a:ext>
            </a:extLst>
          </p:cNvPr>
          <p:cNvSpPr>
            <a:spLocks noGrp="1"/>
          </p:cNvSpPr>
          <p:nvPr>
            <p:ph type="dt" sz="half" idx="10"/>
          </p:nvPr>
        </p:nvSpPr>
        <p:spPr/>
        <p:txBody>
          <a:bodyPr/>
          <a:lstStyle/>
          <a:p>
            <a:fld id="{24A60580-2B70-6940-B3F0-E4F8AB7AA3B6}" type="datetime1">
              <a:rPr lang="en-IN" smtClean="0"/>
              <a:t>24-10-2020</a:t>
            </a:fld>
            <a:endParaRPr lang="en-IN"/>
          </a:p>
        </p:txBody>
      </p:sp>
      <p:sp>
        <p:nvSpPr>
          <p:cNvPr id="3" name="Slide Number Placeholder 2">
            <a:extLst>
              <a:ext uri="{FF2B5EF4-FFF2-40B4-BE49-F238E27FC236}">
                <a16:creationId xmlns:a16="http://schemas.microsoft.com/office/drawing/2014/main" id="{845D0479-EED2-4602-8E2E-E22FCC86D61E}"/>
              </a:ext>
            </a:extLst>
          </p:cNvPr>
          <p:cNvSpPr>
            <a:spLocks noGrp="1"/>
          </p:cNvSpPr>
          <p:nvPr>
            <p:ph type="sldNum" sz="quarter" idx="12"/>
          </p:nvPr>
        </p:nvSpPr>
        <p:spPr/>
        <p:txBody>
          <a:bodyPr/>
          <a:lstStyle/>
          <a:p>
            <a:fld id="{273EEA2F-D825-49D3-9C25-497F06EFD3F7}" type="slidenum">
              <a:rPr lang="en-IN" smtClean="0"/>
              <a:t>43</a:t>
            </a:fld>
            <a:endParaRPr lang="en-IN"/>
          </a:p>
        </p:txBody>
      </p:sp>
      <p:sp>
        <p:nvSpPr>
          <p:cNvPr id="4" name="Title 3">
            <a:extLst>
              <a:ext uri="{FF2B5EF4-FFF2-40B4-BE49-F238E27FC236}">
                <a16:creationId xmlns:a16="http://schemas.microsoft.com/office/drawing/2014/main" id="{FA09A67A-1E9C-46FA-8E4B-F6C16E0528EA}"/>
              </a:ext>
            </a:extLst>
          </p:cNvPr>
          <p:cNvSpPr>
            <a:spLocks noGrp="1"/>
          </p:cNvSpPr>
          <p:nvPr>
            <p:ph type="title"/>
          </p:nvPr>
        </p:nvSpPr>
        <p:spPr>
          <a:xfrm>
            <a:off x="316679" y="121966"/>
            <a:ext cx="6324151" cy="382564"/>
          </a:xfrm>
        </p:spPr>
        <p:txBody>
          <a:bodyPr/>
          <a:lstStyle/>
          <a:p>
            <a:r>
              <a:rPr lang="en-IN" dirty="0"/>
              <a:t>Continuous vs continuous</a:t>
            </a:r>
          </a:p>
        </p:txBody>
      </p:sp>
      <p:pic>
        <p:nvPicPr>
          <p:cNvPr id="5" name="Picture 2" descr="Data Exploration, Business Analytics">
            <a:extLst>
              <a:ext uri="{FF2B5EF4-FFF2-40B4-BE49-F238E27FC236}">
                <a16:creationId xmlns:a16="http://schemas.microsoft.com/office/drawing/2014/main" id="{3D729FBE-7285-4BED-BF8C-923D60209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0193" y="1410872"/>
            <a:ext cx="3183983" cy="245004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2072B2C-8CC9-40DE-9E9C-8AAA4D7E1575}"/>
              </a:ext>
            </a:extLst>
          </p:cNvPr>
          <p:cNvSpPr/>
          <p:nvPr/>
        </p:nvSpPr>
        <p:spPr>
          <a:xfrm>
            <a:off x="609824" y="1554809"/>
            <a:ext cx="4572000" cy="2585323"/>
          </a:xfrm>
          <a:prstGeom prst="rect">
            <a:avLst/>
          </a:prstGeom>
        </p:spPr>
        <p:txBody>
          <a:bodyPr>
            <a:spAutoFit/>
          </a:bodyPr>
          <a:lstStyle/>
          <a:p>
            <a:pPr algn="just"/>
            <a:r>
              <a:rPr lang="en-US" dirty="0">
                <a:solidFill>
                  <a:srgbClr val="595858"/>
                </a:solidFill>
                <a:latin typeface="roboto"/>
              </a:rPr>
              <a:t>While doing bi-variate analysis between two continuous variables, we should look at scatter plots. It is a nifty way to find out the relationship between two variables. The pattern of scatter plot indicates the relationship between variables. The relationship can be linear or non-linear.</a:t>
            </a:r>
          </a:p>
          <a:p>
            <a:br>
              <a:rPr lang="en-US" u="sng" dirty="0">
                <a:solidFill>
                  <a:srgbClr val="0037EE"/>
                </a:solidFill>
                <a:latin typeface="roboto"/>
                <a:hlinkClick r:id="rId3"/>
              </a:rPr>
            </a:br>
            <a:endParaRPr lang="en-IN" dirty="0"/>
          </a:p>
        </p:txBody>
      </p:sp>
    </p:spTree>
    <p:extLst>
      <p:ext uri="{BB962C8B-B14F-4D97-AF65-F5344CB8AC3E}">
        <p14:creationId xmlns:p14="http://schemas.microsoft.com/office/powerpoint/2010/main" val="24420617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D77014-07C3-4D80-8898-398FDD7BA739}"/>
              </a:ext>
            </a:extLst>
          </p:cNvPr>
          <p:cNvSpPr>
            <a:spLocks noGrp="1"/>
          </p:cNvSpPr>
          <p:nvPr>
            <p:ph type="dt" sz="half" idx="10"/>
          </p:nvPr>
        </p:nvSpPr>
        <p:spPr/>
        <p:txBody>
          <a:bodyPr/>
          <a:lstStyle/>
          <a:p>
            <a:fld id="{24A60580-2B70-6940-B3F0-E4F8AB7AA3B6}" type="datetime1">
              <a:rPr lang="en-IN" smtClean="0"/>
              <a:t>24-10-2020</a:t>
            </a:fld>
            <a:endParaRPr lang="en-IN"/>
          </a:p>
        </p:txBody>
      </p:sp>
      <p:sp>
        <p:nvSpPr>
          <p:cNvPr id="3" name="Slide Number Placeholder 2">
            <a:extLst>
              <a:ext uri="{FF2B5EF4-FFF2-40B4-BE49-F238E27FC236}">
                <a16:creationId xmlns:a16="http://schemas.microsoft.com/office/drawing/2014/main" id="{FA551716-7A09-4C93-BF06-E59BCF8AC59E}"/>
              </a:ext>
            </a:extLst>
          </p:cNvPr>
          <p:cNvSpPr>
            <a:spLocks noGrp="1"/>
          </p:cNvSpPr>
          <p:nvPr>
            <p:ph type="sldNum" sz="quarter" idx="12"/>
          </p:nvPr>
        </p:nvSpPr>
        <p:spPr/>
        <p:txBody>
          <a:bodyPr/>
          <a:lstStyle/>
          <a:p>
            <a:fld id="{273EEA2F-D825-49D3-9C25-497F06EFD3F7}" type="slidenum">
              <a:rPr lang="en-IN" smtClean="0"/>
              <a:t>44</a:t>
            </a:fld>
            <a:endParaRPr lang="en-IN"/>
          </a:p>
        </p:txBody>
      </p:sp>
      <p:sp>
        <p:nvSpPr>
          <p:cNvPr id="4" name="Title 3">
            <a:extLst>
              <a:ext uri="{FF2B5EF4-FFF2-40B4-BE49-F238E27FC236}">
                <a16:creationId xmlns:a16="http://schemas.microsoft.com/office/drawing/2014/main" id="{5AE97E0B-5A92-418D-A3D8-71B4395FD671}"/>
              </a:ext>
            </a:extLst>
          </p:cNvPr>
          <p:cNvSpPr>
            <a:spLocks noGrp="1"/>
          </p:cNvSpPr>
          <p:nvPr>
            <p:ph type="title"/>
          </p:nvPr>
        </p:nvSpPr>
        <p:spPr>
          <a:xfrm>
            <a:off x="316679" y="121966"/>
            <a:ext cx="6141271" cy="382564"/>
          </a:xfrm>
        </p:spPr>
        <p:txBody>
          <a:bodyPr/>
          <a:lstStyle/>
          <a:p>
            <a:r>
              <a:rPr lang="en-IN" dirty="0"/>
              <a:t>Categorical &amp; Categorical</a:t>
            </a:r>
          </a:p>
        </p:txBody>
      </p:sp>
      <p:pic>
        <p:nvPicPr>
          <p:cNvPr id="6" name="Picture 4" descr="Data Exploration, Business Analytics, Stacked Column Chart, Two-Way Table">
            <a:extLst>
              <a:ext uri="{FF2B5EF4-FFF2-40B4-BE49-F238E27FC236}">
                <a16:creationId xmlns:a16="http://schemas.microsoft.com/office/drawing/2014/main" id="{5062A2E0-CDC1-41E5-97ED-4DA94EFA16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550" y="956233"/>
            <a:ext cx="8010900" cy="14332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D50F1B1-F218-4335-AE00-51360746BBBB}"/>
              </a:ext>
            </a:extLst>
          </p:cNvPr>
          <p:cNvSpPr/>
          <p:nvPr/>
        </p:nvSpPr>
        <p:spPr>
          <a:xfrm>
            <a:off x="680084" y="2617607"/>
            <a:ext cx="7783831" cy="1569660"/>
          </a:xfrm>
          <a:prstGeom prst="rect">
            <a:avLst/>
          </a:prstGeom>
        </p:spPr>
        <p:txBody>
          <a:bodyPr wrap="square">
            <a:spAutoFit/>
          </a:bodyPr>
          <a:lstStyle/>
          <a:p>
            <a:pPr algn="just"/>
            <a:r>
              <a:rPr lang="en-US" sz="1600" b="1" dirty="0">
                <a:solidFill>
                  <a:srgbClr val="FF0000"/>
                </a:solidFill>
                <a:latin typeface="roboto"/>
              </a:rPr>
              <a:t>Two-way table</a:t>
            </a:r>
            <a:r>
              <a:rPr lang="en-US" sz="1600" b="1" dirty="0">
                <a:solidFill>
                  <a:srgbClr val="333333"/>
                </a:solidFill>
                <a:latin typeface="roboto"/>
              </a:rPr>
              <a:t>:</a:t>
            </a:r>
            <a:r>
              <a:rPr lang="en-US" sz="1600" dirty="0">
                <a:solidFill>
                  <a:srgbClr val="595858"/>
                </a:solidFill>
                <a:latin typeface="roboto"/>
              </a:rPr>
              <a:t> We can start analyzing the relationship by creating a two-way table of count and count%. The rows represents the category of one variable and the columns represent the categories of the other variable. We show count or count% of observations available in each combination of row and column categories.</a:t>
            </a:r>
          </a:p>
          <a:p>
            <a:pPr algn="just">
              <a:buFont typeface="Arial" panose="020B0604020202020204" pitchFamily="34" charset="0"/>
              <a:buChar char="•"/>
            </a:pPr>
            <a:endParaRPr lang="en-US" sz="1600" dirty="0">
              <a:solidFill>
                <a:srgbClr val="FF0000"/>
              </a:solidFill>
              <a:latin typeface="roboto"/>
            </a:endParaRPr>
          </a:p>
          <a:p>
            <a:pPr algn="just"/>
            <a:r>
              <a:rPr lang="en-US" sz="1600" b="1" dirty="0">
                <a:solidFill>
                  <a:srgbClr val="FF0000"/>
                </a:solidFill>
                <a:latin typeface="roboto"/>
              </a:rPr>
              <a:t>Stacked Column Chart</a:t>
            </a:r>
            <a:r>
              <a:rPr lang="en-US" sz="1600" b="1" dirty="0">
                <a:solidFill>
                  <a:srgbClr val="333333"/>
                </a:solidFill>
                <a:latin typeface="roboto"/>
              </a:rPr>
              <a:t>: </a:t>
            </a:r>
            <a:r>
              <a:rPr lang="en-US" sz="1600" dirty="0">
                <a:solidFill>
                  <a:srgbClr val="595858"/>
                </a:solidFill>
                <a:latin typeface="roboto"/>
              </a:rPr>
              <a:t>This method is more of a visual form of Two-way table.</a:t>
            </a:r>
            <a:endParaRPr lang="en-US" sz="1600" b="0" i="0" dirty="0">
              <a:solidFill>
                <a:srgbClr val="595858"/>
              </a:solidFill>
              <a:effectLst/>
              <a:latin typeface="roboto"/>
            </a:endParaRPr>
          </a:p>
        </p:txBody>
      </p:sp>
    </p:spTree>
    <p:extLst>
      <p:ext uri="{BB962C8B-B14F-4D97-AF65-F5344CB8AC3E}">
        <p14:creationId xmlns:p14="http://schemas.microsoft.com/office/powerpoint/2010/main" val="3363062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AE33EC-D74C-4205-8F2B-AA60F4EFE91B}"/>
              </a:ext>
            </a:extLst>
          </p:cNvPr>
          <p:cNvSpPr>
            <a:spLocks noGrp="1"/>
          </p:cNvSpPr>
          <p:nvPr>
            <p:ph type="dt" sz="half" idx="10"/>
          </p:nvPr>
        </p:nvSpPr>
        <p:spPr/>
        <p:txBody>
          <a:bodyPr/>
          <a:lstStyle/>
          <a:p>
            <a:fld id="{24A60580-2B70-6940-B3F0-E4F8AB7AA3B6}" type="datetime1">
              <a:rPr lang="en-IN" smtClean="0"/>
              <a:t>24-10-2020</a:t>
            </a:fld>
            <a:endParaRPr lang="en-IN"/>
          </a:p>
        </p:txBody>
      </p:sp>
      <p:sp>
        <p:nvSpPr>
          <p:cNvPr id="3" name="Slide Number Placeholder 2">
            <a:extLst>
              <a:ext uri="{FF2B5EF4-FFF2-40B4-BE49-F238E27FC236}">
                <a16:creationId xmlns:a16="http://schemas.microsoft.com/office/drawing/2014/main" id="{12C7F8F4-A03D-4EEB-9280-AFF121334779}"/>
              </a:ext>
            </a:extLst>
          </p:cNvPr>
          <p:cNvSpPr>
            <a:spLocks noGrp="1"/>
          </p:cNvSpPr>
          <p:nvPr>
            <p:ph type="sldNum" sz="quarter" idx="12"/>
          </p:nvPr>
        </p:nvSpPr>
        <p:spPr/>
        <p:txBody>
          <a:bodyPr/>
          <a:lstStyle/>
          <a:p>
            <a:fld id="{273EEA2F-D825-49D3-9C25-497F06EFD3F7}" type="slidenum">
              <a:rPr lang="en-IN" smtClean="0"/>
              <a:t>45</a:t>
            </a:fld>
            <a:endParaRPr lang="en-IN"/>
          </a:p>
        </p:txBody>
      </p:sp>
      <p:sp>
        <p:nvSpPr>
          <p:cNvPr id="4" name="Title 3">
            <a:extLst>
              <a:ext uri="{FF2B5EF4-FFF2-40B4-BE49-F238E27FC236}">
                <a16:creationId xmlns:a16="http://schemas.microsoft.com/office/drawing/2014/main" id="{6F839E34-8B37-47B8-AE2E-BFD8966F13B3}"/>
              </a:ext>
            </a:extLst>
          </p:cNvPr>
          <p:cNvSpPr>
            <a:spLocks noGrp="1"/>
          </p:cNvSpPr>
          <p:nvPr>
            <p:ph type="title"/>
          </p:nvPr>
        </p:nvSpPr>
        <p:spPr/>
        <p:txBody>
          <a:bodyPr/>
          <a:lstStyle/>
          <a:p>
            <a:r>
              <a:rPr lang="en-IN" dirty="0"/>
              <a:t>Categorical &amp; continuous</a:t>
            </a:r>
          </a:p>
        </p:txBody>
      </p:sp>
      <p:sp>
        <p:nvSpPr>
          <p:cNvPr id="5" name="Rectangle 4">
            <a:extLst>
              <a:ext uri="{FF2B5EF4-FFF2-40B4-BE49-F238E27FC236}">
                <a16:creationId xmlns:a16="http://schemas.microsoft.com/office/drawing/2014/main" id="{620E5344-0315-4423-9E42-F8BB30F02569}"/>
              </a:ext>
            </a:extLst>
          </p:cNvPr>
          <p:cNvSpPr/>
          <p:nvPr/>
        </p:nvSpPr>
        <p:spPr>
          <a:xfrm>
            <a:off x="754380" y="3779561"/>
            <a:ext cx="7566660" cy="523220"/>
          </a:xfrm>
          <a:prstGeom prst="rect">
            <a:avLst/>
          </a:prstGeom>
        </p:spPr>
        <p:txBody>
          <a:bodyPr wrap="square">
            <a:spAutoFit/>
          </a:bodyPr>
          <a:lstStyle/>
          <a:p>
            <a:r>
              <a:rPr lang="en-US" sz="1400" dirty="0">
                <a:solidFill>
                  <a:srgbClr val="595858"/>
                </a:solidFill>
                <a:latin typeface="Gill Sans MT" panose="020B0502020104020203" pitchFamily="34" charset="0"/>
              </a:rPr>
              <a:t>While exploring relation between categorical and continuous variables, we can draw box plots for each level of categorical variables</a:t>
            </a:r>
            <a:endParaRPr lang="en-IN" sz="1400" dirty="0">
              <a:latin typeface="Gill Sans MT" panose="020B0502020104020203" pitchFamily="34" charset="0"/>
            </a:endParaRPr>
          </a:p>
        </p:txBody>
      </p:sp>
      <p:pic>
        <p:nvPicPr>
          <p:cNvPr id="6" name="Picture 6" descr="Image result for per category box plots">
            <a:extLst>
              <a:ext uri="{FF2B5EF4-FFF2-40B4-BE49-F238E27FC236}">
                <a16:creationId xmlns:a16="http://schemas.microsoft.com/office/drawing/2014/main" id="{7FFE1121-43FC-461E-B7D0-C3A610B47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440" y="1036626"/>
            <a:ext cx="4449118" cy="2464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5991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651615"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24-10-2020</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46</a:t>
            </a:fld>
            <a:endParaRPr lang="en-IN" sz="900"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385994" y="126216"/>
            <a:ext cx="4292794" cy="403035"/>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dirty="0">
                <a:latin typeface="Proxima Nova Light" panose="02000506030000020004" pitchFamily="2" charset="77"/>
              </a:rPr>
              <a:t>EDA</a:t>
            </a:r>
            <a:endParaRPr lang="en-IN" dirty="0">
              <a:latin typeface="Proxima Nova Light" panose="02000506030000020004" pitchFamily="2" charset="77"/>
            </a:endParaRPr>
          </a:p>
        </p:txBody>
      </p:sp>
      <p:sp>
        <p:nvSpPr>
          <p:cNvPr id="10" name="Rectangle 9">
            <a:extLst>
              <a:ext uri="{FF2B5EF4-FFF2-40B4-BE49-F238E27FC236}">
                <a16:creationId xmlns:a16="http://schemas.microsoft.com/office/drawing/2014/main" id="{F50CFB28-585A-BD45-82A8-860055929B07}"/>
              </a:ext>
            </a:extLst>
          </p:cNvPr>
          <p:cNvSpPr/>
          <p:nvPr/>
        </p:nvSpPr>
        <p:spPr>
          <a:xfrm>
            <a:off x="0" y="634701"/>
            <a:ext cx="9144000" cy="346934"/>
          </a:xfrm>
          <a:prstGeom prst="rect">
            <a:avLst/>
          </a:prstGeom>
          <a:solidFill>
            <a:srgbClr val="E72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correlation 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994" y="1279888"/>
            <a:ext cx="3835971" cy="318912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351105" y="1596378"/>
            <a:ext cx="4572000" cy="2308324"/>
          </a:xfrm>
          <a:prstGeom prst="rect">
            <a:avLst/>
          </a:prstGeom>
        </p:spPr>
        <p:txBody>
          <a:bodyPr>
            <a:spAutoFit/>
          </a:bodyPr>
          <a:lstStyle/>
          <a:p>
            <a:r>
              <a:rPr lang="en-US" dirty="0"/>
              <a:t>Please select a category which would lead to highest improvement in “</a:t>
            </a:r>
            <a:r>
              <a:rPr lang="en-US" b="1" dirty="0"/>
              <a:t>Integration of Digital Technology</a:t>
            </a:r>
            <a:r>
              <a:rPr lang="en-US" dirty="0"/>
              <a:t>” category?</a:t>
            </a:r>
          </a:p>
          <a:p>
            <a:endParaRPr lang="en-US" dirty="0">
              <a:solidFill>
                <a:srgbClr val="808080"/>
              </a:solidFill>
              <a:latin typeface="Lato"/>
            </a:endParaRPr>
          </a:p>
          <a:p>
            <a:pPr marL="342900" indent="-342900">
              <a:buAutoNum type="alphaLcParenR"/>
            </a:pPr>
            <a:r>
              <a:rPr lang="en-US" dirty="0"/>
              <a:t>Use of internet</a:t>
            </a:r>
          </a:p>
          <a:p>
            <a:pPr marL="342900" indent="-342900">
              <a:buAutoNum type="alphaLcParenR"/>
            </a:pPr>
            <a:r>
              <a:rPr lang="en-US" dirty="0"/>
              <a:t>Human Capital</a:t>
            </a:r>
          </a:p>
          <a:p>
            <a:pPr marL="342900" indent="-342900">
              <a:buAutoNum type="alphaLcParenR"/>
            </a:pPr>
            <a:r>
              <a:rPr lang="en-US" dirty="0"/>
              <a:t>Connectivity</a:t>
            </a:r>
          </a:p>
          <a:p>
            <a:pPr marL="342900" indent="-342900">
              <a:buAutoNum type="alphaLcParenR"/>
            </a:pPr>
            <a:r>
              <a:rPr lang="en-US" dirty="0"/>
              <a:t>Digital public services </a:t>
            </a:r>
          </a:p>
        </p:txBody>
      </p:sp>
      <p:sp>
        <p:nvSpPr>
          <p:cNvPr id="23" name="Title 11">
            <a:extLst>
              <a:ext uri="{FF2B5EF4-FFF2-40B4-BE49-F238E27FC236}">
                <a16:creationId xmlns:a16="http://schemas.microsoft.com/office/drawing/2014/main" id="{46D0CE53-AD08-4F42-B1C2-AC86BFAAF738}"/>
              </a:ext>
            </a:extLst>
          </p:cNvPr>
          <p:cNvSpPr txBox="1">
            <a:spLocks/>
          </p:cNvSpPr>
          <p:nvPr/>
        </p:nvSpPr>
        <p:spPr>
          <a:xfrm>
            <a:off x="4351105" y="1108790"/>
            <a:ext cx="4218220" cy="57175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2800" dirty="0">
                <a:solidFill>
                  <a:srgbClr val="F5333F"/>
                </a:solidFill>
                <a:latin typeface="Proxima Nova" panose="02000506030000020004" pitchFamily="2" charset="0"/>
              </a:rPr>
              <a:t>Poll 1</a:t>
            </a:r>
          </a:p>
        </p:txBody>
      </p:sp>
    </p:spTree>
    <p:extLst>
      <p:ext uri="{BB962C8B-B14F-4D97-AF65-F5344CB8AC3E}">
        <p14:creationId xmlns:p14="http://schemas.microsoft.com/office/powerpoint/2010/main" val="26131996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651615"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24-10-2020</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47</a:t>
            </a:fld>
            <a:endParaRPr lang="en-IN" sz="900"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385994" y="126216"/>
            <a:ext cx="4292794" cy="403035"/>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dirty="0">
                <a:latin typeface="Proxima Nova Light" panose="02000506030000020004" pitchFamily="2" charset="77"/>
              </a:rPr>
              <a:t>EDA</a:t>
            </a:r>
            <a:endParaRPr lang="en-IN" dirty="0">
              <a:latin typeface="Proxima Nova Light" panose="02000506030000020004" pitchFamily="2" charset="77"/>
            </a:endParaRPr>
          </a:p>
        </p:txBody>
      </p:sp>
      <p:sp>
        <p:nvSpPr>
          <p:cNvPr id="10" name="Rectangle 9">
            <a:extLst>
              <a:ext uri="{FF2B5EF4-FFF2-40B4-BE49-F238E27FC236}">
                <a16:creationId xmlns:a16="http://schemas.microsoft.com/office/drawing/2014/main" id="{F50CFB28-585A-BD45-82A8-860055929B07}"/>
              </a:ext>
            </a:extLst>
          </p:cNvPr>
          <p:cNvSpPr/>
          <p:nvPr/>
        </p:nvSpPr>
        <p:spPr>
          <a:xfrm>
            <a:off x="0" y="634701"/>
            <a:ext cx="9144000" cy="346934"/>
          </a:xfrm>
          <a:prstGeom prst="rect">
            <a:avLst/>
          </a:prstGeom>
          <a:solidFill>
            <a:srgbClr val="E72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correlation 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994" y="1279888"/>
            <a:ext cx="3835971" cy="318912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351105" y="1596378"/>
            <a:ext cx="4572000" cy="2308324"/>
          </a:xfrm>
          <a:prstGeom prst="rect">
            <a:avLst/>
          </a:prstGeom>
        </p:spPr>
        <p:txBody>
          <a:bodyPr>
            <a:spAutoFit/>
          </a:bodyPr>
          <a:lstStyle/>
          <a:p>
            <a:r>
              <a:rPr lang="en-US" dirty="0"/>
              <a:t>Please select a category which would lead to highest improvement in “</a:t>
            </a:r>
            <a:r>
              <a:rPr lang="en-US" b="1" dirty="0"/>
              <a:t>Integration of Digital Technology</a:t>
            </a:r>
            <a:r>
              <a:rPr lang="en-US" dirty="0"/>
              <a:t>” category?</a:t>
            </a:r>
          </a:p>
          <a:p>
            <a:endParaRPr lang="en-US" dirty="0">
              <a:solidFill>
                <a:srgbClr val="808080"/>
              </a:solidFill>
              <a:latin typeface="Lato"/>
            </a:endParaRPr>
          </a:p>
          <a:p>
            <a:pPr marL="342900" indent="-342900">
              <a:buAutoNum type="alphaLcParenR"/>
            </a:pPr>
            <a:r>
              <a:rPr lang="en-US" dirty="0"/>
              <a:t>Use of internet</a:t>
            </a:r>
          </a:p>
          <a:p>
            <a:pPr marL="342900" indent="-342900">
              <a:buAutoNum type="alphaLcParenR"/>
            </a:pPr>
            <a:r>
              <a:rPr lang="en-US" dirty="0">
                <a:solidFill>
                  <a:srgbClr val="E72D3F"/>
                </a:solidFill>
              </a:rPr>
              <a:t>Human Capital</a:t>
            </a:r>
          </a:p>
          <a:p>
            <a:pPr marL="342900" indent="-342900">
              <a:buAutoNum type="alphaLcParenR"/>
            </a:pPr>
            <a:r>
              <a:rPr lang="en-US" dirty="0"/>
              <a:t>Connectivity</a:t>
            </a:r>
          </a:p>
          <a:p>
            <a:pPr marL="342900" indent="-342900">
              <a:buAutoNum type="alphaLcParenR"/>
            </a:pPr>
            <a:r>
              <a:rPr lang="en-US" dirty="0"/>
              <a:t>Digital public services </a:t>
            </a:r>
          </a:p>
        </p:txBody>
      </p:sp>
      <p:sp>
        <p:nvSpPr>
          <p:cNvPr id="23" name="Title 11">
            <a:extLst>
              <a:ext uri="{FF2B5EF4-FFF2-40B4-BE49-F238E27FC236}">
                <a16:creationId xmlns:a16="http://schemas.microsoft.com/office/drawing/2014/main" id="{46D0CE53-AD08-4F42-B1C2-AC86BFAAF738}"/>
              </a:ext>
            </a:extLst>
          </p:cNvPr>
          <p:cNvSpPr txBox="1">
            <a:spLocks/>
          </p:cNvSpPr>
          <p:nvPr/>
        </p:nvSpPr>
        <p:spPr>
          <a:xfrm>
            <a:off x="4351105" y="1087085"/>
            <a:ext cx="4218220" cy="57175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2800" dirty="0">
                <a:solidFill>
                  <a:srgbClr val="F5333F"/>
                </a:solidFill>
                <a:latin typeface="Proxima Nova" panose="02000506030000020004" pitchFamily="2" charset="0"/>
              </a:rPr>
              <a:t>Poll 1 (Answer)</a:t>
            </a:r>
          </a:p>
        </p:txBody>
      </p:sp>
    </p:spTree>
    <p:extLst>
      <p:ext uri="{BB962C8B-B14F-4D97-AF65-F5344CB8AC3E}">
        <p14:creationId xmlns:p14="http://schemas.microsoft.com/office/powerpoint/2010/main" val="27828429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462726" y="4671888"/>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24-10-2020</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48</a:t>
            </a:fld>
            <a:endParaRPr lang="en-IN" sz="900" dirty="0">
              <a:solidFill>
                <a:srgbClr val="FF0000"/>
              </a:solidFill>
              <a:latin typeface="Proxima Nova Rg" pitchFamily="50" charset="0"/>
            </a:endParaRPr>
          </a:p>
        </p:txBody>
      </p:sp>
      <p:sp>
        <p:nvSpPr>
          <p:cNvPr id="2" name="Rectangle 1"/>
          <p:cNvSpPr/>
          <p:nvPr/>
        </p:nvSpPr>
        <p:spPr>
          <a:xfrm>
            <a:off x="254665" y="208407"/>
            <a:ext cx="4317335" cy="375487"/>
          </a:xfrm>
          <a:prstGeom prst="rect">
            <a:avLst/>
          </a:prstGeom>
        </p:spPr>
        <p:txBody>
          <a:bodyPr wrap="square">
            <a:spAutoFit/>
          </a:bodyPr>
          <a:lstStyle/>
          <a:p>
            <a:pPr defTabSz="685800">
              <a:lnSpc>
                <a:spcPct val="80000"/>
              </a:lnSpc>
              <a:spcBef>
                <a:spcPct val="0"/>
              </a:spcBef>
            </a:pPr>
            <a:r>
              <a:rPr lang="en-US" sz="2300" dirty="0">
                <a:solidFill>
                  <a:schemeClr val="bg1"/>
                </a:solidFill>
                <a:latin typeface="Proxima Nova Light" panose="02000506030000020004" pitchFamily="2" charset="77"/>
                <a:ea typeface="+mj-ea"/>
                <a:cs typeface="+mj-cs"/>
              </a:rPr>
              <a:t>Linear Regression</a:t>
            </a:r>
          </a:p>
        </p:txBody>
      </p:sp>
      <p:grpSp>
        <p:nvGrpSpPr>
          <p:cNvPr id="7" name="Group 6"/>
          <p:cNvGrpSpPr/>
          <p:nvPr/>
        </p:nvGrpSpPr>
        <p:grpSpPr>
          <a:xfrm>
            <a:off x="613662" y="1075558"/>
            <a:ext cx="7955663" cy="3445911"/>
            <a:chOff x="601827" y="329624"/>
            <a:chExt cx="11026170" cy="5849874"/>
          </a:xfrm>
        </p:grpSpPr>
        <p:sp>
          <p:nvSpPr>
            <p:cNvPr id="8" name="Rectangle 3"/>
            <p:cNvSpPr>
              <a:spLocks noChangeArrowheads="1"/>
            </p:cNvSpPr>
            <p:nvPr/>
          </p:nvSpPr>
          <p:spPr bwMode="auto">
            <a:xfrm>
              <a:off x="3445618" y="329624"/>
              <a:ext cx="8182379" cy="2560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FF0000"/>
                  </a:solidFill>
                  <a:effectLst/>
                  <a:latin typeface="Gill Sans MT" panose="020B0502020104020203" pitchFamily="34" charset="0"/>
                </a:rPr>
                <a:t>What Is Linear Regression?</a:t>
              </a:r>
              <a:endParaRPr kumimoji="0" lang="en-US" altLang="en-US" sz="2400" b="0" i="0" u="none" strike="noStrike" cap="none" normalizeH="0" baseline="0" dirty="0">
                <a:ln>
                  <a:noFill/>
                </a:ln>
                <a:solidFill>
                  <a:srgbClr val="FF0000"/>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Gill Sans MT" panose="020B0502020104020203" pitchFamily="34" charset="0"/>
                  <a:ea typeface="+mn-ea"/>
                  <a:cs typeface="+mn-cs"/>
                </a:rPr>
                <a:t>It is the simplest form of regression. It is a technique in which the</a:t>
              </a:r>
              <a:r>
                <a:rPr kumimoji="0" lang="en-US" altLang="en-US" sz="1400" b="0" i="0" u="none" strike="noStrike" cap="none" normalizeH="0" baseline="0" dirty="0">
                  <a:ln>
                    <a:noFill/>
                  </a:ln>
                  <a:solidFill>
                    <a:srgbClr val="000000"/>
                  </a:solidFill>
                  <a:effectLst/>
                  <a:latin typeface="Calibri" panose="020F0502020204030204" pitchFamily="34" charset="0"/>
                  <a:ea typeface="+mn-ea"/>
                  <a:cs typeface="+mn-cs"/>
                </a:rPr>
                <a:t> </a:t>
              </a:r>
              <a:r>
                <a:rPr kumimoji="0" lang="en-US" altLang="en-US" sz="1400" b="1" i="0" u="none" strike="noStrike" cap="none" normalizeH="0" baseline="0" dirty="0">
                  <a:ln>
                    <a:noFill/>
                  </a:ln>
                  <a:solidFill>
                    <a:srgbClr val="000000"/>
                  </a:solidFill>
                  <a:effectLst/>
                  <a:latin typeface="Gill Sans MT" panose="020B0502020104020203" pitchFamily="34" charset="0"/>
                  <a:ea typeface="+mn-ea"/>
                  <a:cs typeface="+mn-cs"/>
                </a:rPr>
                <a:t>dependent variable is continuous</a:t>
              </a:r>
              <a:r>
                <a:rPr kumimoji="0" lang="en-US" altLang="en-US" sz="1400" b="0" i="0" u="none" strike="noStrike" cap="none" normalizeH="0" baseline="0" dirty="0">
                  <a:ln>
                    <a:noFill/>
                  </a:ln>
                  <a:solidFill>
                    <a:srgbClr val="000000"/>
                  </a:solidFill>
                  <a:effectLst/>
                  <a:latin typeface="Calibri" panose="020F0502020204030204" pitchFamily="34" charset="0"/>
                  <a:ea typeface="+mn-ea"/>
                  <a:cs typeface="+mn-cs"/>
                </a:rPr>
                <a:t> </a:t>
              </a:r>
              <a:r>
                <a:rPr kumimoji="0" lang="en-US" altLang="en-US" sz="1400" b="0" i="0" u="none" strike="noStrike" cap="none" normalizeH="0" baseline="0" dirty="0">
                  <a:ln>
                    <a:noFill/>
                  </a:ln>
                  <a:solidFill>
                    <a:srgbClr val="000000"/>
                  </a:solidFill>
                  <a:effectLst/>
                  <a:latin typeface="Gill Sans MT" panose="020B0502020104020203" pitchFamily="34" charset="0"/>
                  <a:ea typeface="+mn-ea"/>
                  <a:cs typeface="+mn-cs"/>
                </a:rPr>
                <a:t>in nature. The relationship between the dependent variable and independent variables is assumed to be linear in nature.</a:t>
              </a: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9" name="Picture 8"/>
            <p:cNvPicPr/>
            <p:nvPr/>
          </p:nvPicPr>
          <p:blipFill rotWithShape="1">
            <a:blip r:embed="rId2" cstate="print">
              <a:extLst>
                <a:ext uri="{28A0092B-C50C-407E-A947-70E740481C1C}">
                  <a14:useLocalDpi xmlns:a14="http://schemas.microsoft.com/office/drawing/2010/main" val="0"/>
                </a:ext>
              </a:extLst>
            </a:blip>
            <a:srcRect l="16568" r="7550" b="43463"/>
            <a:stretch/>
          </p:blipFill>
          <p:spPr>
            <a:xfrm>
              <a:off x="639651" y="587443"/>
              <a:ext cx="2383633" cy="1713774"/>
            </a:xfrm>
            <a:prstGeom prst="rect">
              <a:avLst/>
            </a:prstGeom>
          </p:spPr>
        </p:pic>
        <p:grpSp>
          <p:nvGrpSpPr>
            <p:cNvPr id="11" name="Group 10"/>
            <p:cNvGrpSpPr/>
            <p:nvPr/>
          </p:nvGrpSpPr>
          <p:grpSpPr>
            <a:xfrm>
              <a:off x="601827" y="2699688"/>
              <a:ext cx="10988346" cy="3479810"/>
              <a:chOff x="601827" y="2924217"/>
              <a:chExt cx="10988346" cy="3479810"/>
            </a:xfrm>
          </p:grpSpPr>
          <p:sp>
            <p:nvSpPr>
              <p:cNvPr id="12" name="Rectangle 5"/>
              <p:cNvSpPr>
                <a:spLocks noChangeArrowheads="1"/>
              </p:cNvSpPr>
              <p:nvPr/>
            </p:nvSpPr>
            <p:spPr bwMode="auto">
              <a:xfrm>
                <a:off x="601827" y="5679101"/>
                <a:ext cx="10988346" cy="724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1" i="1" u="none" strike="noStrike" cap="none" normalizeH="0" baseline="0" dirty="0">
                    <a:ln>
                      <a:noFill/>
                    </a:ln>
                    <a:solidFill>
                      <a:srgbClr val="000000"/>
                    </a:solidFill>
                    <a:effectLst/>
                    <a:latin typeface="Gill Sans MT" panose="020B0502020104020203" pitchFamily="34" charset="0"/>
                    <a:ea typeface="Times New Roman" panose="02020603050405020304" pitchFamily="18" charset="0"/>
                    <a:cs typeface="Times New Roman" panose="02020603050405020304" pitchFamily="18" charset="0"/>
                  </a:rPr>
                  <a:t>Simple linear regression</a:t>
                </a:r>
                <a:r>
                  <a:rPr kumimoji="0" lang="en-US" altLang="en-US" sz="1400" b="0" i="1" u="none" strike="noStrike" cap="none" normalizeH="0" baseline="0" dirty="0">
                    <a:ln>
                      <a:noFill/>
                    </a:ln>
                    <a:solidFill>
                      <a:srgbClr val="000000"/>
                    </a:solidFill>
                    <a:effectLst/>
                    <a:latin typeface="Gill Sans MT" panose="020B0502020104020203" pitchFamily="34" charset="0"/>
                    <a:ea typeface="Times New Roman" panose="02020603050405020304" pitchFamily="18" charset="0"/>
                    <a:cs typeface="Times New Roman" panose="02020603050405020304" pitchFamily="18" charset="0"/>
                  </a:rPr>
                  <a:t>, gets its adjective ‘simple’, because it concerns the study of only one predictor variable, similarly</a:t>
                </a:r>
                <a:r>
                  <a:rPr kumimoji="0" lang="en-US" altLang="en-US" sz="1400" b="1" i="1" u="none" strike="noStrike" cap="none" normalizeH="0" baseline="0" dirty="0">
                    <a:ln>
                      <a:noFill/>
                    </a:ln>
                    <a:solidFill>
                      <a:srgbClr val="000000"/>
                    </a:solidFill>
                    <a:effectLst/>
                    <a:latin typeface="Gill Sans MT" panose="020B0502020104020203" pitchFamily="34" charset="0"/>
                    <a:ea typeface="Times New Roman" panose="02020603050405020304" pitchFamily="18" charset="0"/>
                    <a:cs typeface="Times New Roman" panose="02020603050405020304" pitchFamily="18" charset="0"/>
                  </a:rPr>
                  <a:t> multiple linear regression</a:t>
                </a:r>
                <a:r>
                  <a:rPr kumimoji="0" lang="en-US" altLang="en-US" sz="1400" b="0" i="1" u="none" strike="noStrike" cap="none" normalizeH="0" baseline="0" dirty="0">
                    <a:ln>
                      <a:noFill/>
                    </a:ln>
                    <a:solidFill>
                      <a:srgbClr val="000000"/>
                    </a:solidFill>
                    <a:effectLst/>
                    <a:latin typeface="Gill Sans MT" panose="020B0502020104020203" pitchFamily="34" charset="0"/>
                    <a:ea typeface="Times New Roman" panose="02020603050405020304" pitchFamily="18" charset="0"/>
                    <a:cs typeface="Times New Roman" panose="02020603050405020304" pitchFamily="18" charset="0"/>
                  </a:rPr>
                  <a:t> concerns the study of two or more predictor variables.</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13"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51631"/>
              <a:stretch/>
            </p:blipFill>
            <p:spPr bwMode="auto">
              <a:xfrm>
                <a:off x="6096000" y="2933010"/>
                <a:ext cx="4359498" cy="241897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r="60539"/>
              <a:stretch/>
            </p:blipFill>
            <p:spPr bwMode="auto">
              <a:xfrm>
                <a:off x="1831467" y="2924217"/>
                <a:ext cx="3569595" cy="2427766"/>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35118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462726" y="4671888"/>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24-10-2020</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49</a:t>
            </a:fld>
            <a:endParaRPr lang="en-IN" sz="900" dirty="0">
              <a:solidFill>
                <a:srgbClr val="FF0000"/>
              </a:solidFill>
              <a:latin typeface="Proxima Nova Rg" pitchFamily="50" charset="0"/>
            </a:endParaRPr>
          </a:p>
        </p:txBody>
      </p:sp>
      <p:sp>
        <p:nvSpPr>
          <p:cNvPr id="2" name="Rectangle 1"/>
          <p:cNvSpPr/>
          <p:nvPr/>
        </p:nvSpPr>
        <p:spPr>
          <a:xfrm>
            <a:off x="254665" y="208407"/>
            <a:ext cx="2977633" cy="375487"/>
          </a:xfrm>
          <a:prstGeom prst="rect">
            <a:avLst/>
          </a:prstGeom>
        </p:spPr>
        <p:txBody>
          <a:bodyPr wrap="square">
            <a:spAutoFit/>
          </a:bodyPr>
          <a:lstStyle/>
          <a:p>
            <a:pPr defTabSz="685800">
              <a:lnSpc>
                <a:spcPct val="80000"/>
              </a:lnSpc>
              <a:spcBef>
                <a:spcPct val="0"/>
              </a:spcBef>
            </a:pPr>
            <a:r>
              <a:rPr lang="en-US" sz="2300" dirty="0">
                <a:solidFill>
                  <a:schemeClr val="bg1"/>
                </a:solidFill>
                <a:latin typeface="Proxima Nova Light" panose="02000506030000020004" pitchFamily="2" charset="77"/>
              </a:rPr>
              <a:t>Linear Regression</a:t>
            </a:r>
          </a:p>
        </p:txBody>
      </p:sp>
      <p:pic>
        <p:nvPicPr>
          <p:cNvPr id="18" name="Picture 17"/>
          <p:cNvPicPr/>
          <p:nvPr/>
        </p:nvPicPr>
        <p:blipFill>
          <a:blip r:embed="rId2" cstate="print">
            <a:extLst>
              <a:ext uri="{28A0092B-C50C-407E-A947-70E740481C1C}">
                <a14:useLocalDpi xmlns:a14="http://schemas.microsoft.com/office/drawing/2010/main" val="0"/>
              </a:ext>
            </a:extLst>
          </a:blip>
          <a:stretch>
            <a:fillRect/>
          </a:stretch>
        </p:blipFill>
        <p:spPr>
          <a:xfrm>
            <a:off x="6305290" y="792751"/>
            <a:ext cx="2406743" cy="2243206"/>
          </a:xfrm>
          <a:prstGeom prst="rect">
            <a:avLst/>
          </a:prstGeom>
        </p:spPr>
      </p:pic>
      <p:grpSp>
        <p:nvGrpSpPr>
          <p:cNvPr id="19" name="Group 18"/>
          <p:cNvGrpSpPr/>
          <p:nvPr/>
        </p:nvGrpSpPr>
        <p:grpSpPr>
          <a:xfrm>
            <a:off x="373073" y="860708"/>
            <a:ext cx="5982472" cy="3654843"/>
            <a:chOff x="568570" y="1320227"/>
            <a:chExt cx="7306929" cy="4549881"/>
          </a:xfrm>
        </p:grpSpPr>
        <p:sp>
          <p:nvSpPr>
            <p:cNvPr id="20" name="Rectangle 19"/>
            <p:cNvSpPr/>
            <p:nvPr/>
          </p:nvSpPr>
          <p:spPr>
            <a:xfrm>
              <a:off x="568570" y="1320227"/>
              <a:ext cx="7306614" cy="718403"/>
            </a:xfrm>
            <a:prstGeom prst="rect">
              <a:avLst/>
            </a:prstGeom>
          </p:spPr>
          <p:txBody>
            <a:bodyPr wrap="square">
              <a:spAutoFit/>
            </a:bodyPr>
            <a:lstStyle/>
            <a:p>
              <a:pPr eaLnBrk="0" fontAlgn="base" hangingPunct="0">
                <a:spcBef>
                  <a:spcPct val="0"/>
                </a:spcBef>
                <a:spcAft>
                  <a:spcPct val="0"/>
                </a:spcAft>
              </a:pPr>
              <a:r>
                <a:rPr lang="en-US" sz="1050" b="1" dirty="0">
                  <a:solidFill>
                    <a:srgbClr val="000000"/>
                  </a:solidFill>
                  <a:latin typeface="Gill Sans MT" panose="020B0502020104020203" pitchFamily="34" charset="0"/>
                </a:rPr>
                <a:t>Residual sum of squares (RSS)</a:t>
              </a:r>
            </a:p>
            <a:p>
              <a:r>
                <a:rPr lang="en-US" sz="1050" dirty="0">
                  <a:solidFill>
                    <a:srgbClr val="000000"/>
                  </a:solidFill>
                  <a:latin typeface="Gill Sans MT" panose="020B0502020104020203" pitchFamily="34" charset="0"/>
                </a:rPr>
                <a:t>This gives information about </a:t>
              </a:r>
              <a:r>
                <a:rPr lang="en-US" sz="1050" dirty="0"/>
                <a:t>how much the target value varies around the regression line (predicted value).</a:t>
              </a:r>
            </a:p>
          </p:txBody>
        </p:sp>
        <p:sp>
          <p:nvSpPr>
            <p:cNvPr id="21" name="Rectangle 20"/>
            <p:cNvSpPr/>
            <p:nvPr/>
          </p:nvSpPr>
          <p:spPr>
            <a:xfrm>
              <a:off x="568885" y="2723092"/>
              <a:ext cx="7306614" cy="536407"/>
            </a:xfrm>
            <a:prstGeom prst="rect">
              <a:avLst/>
            </a:prstGeom>
          </p:spPr>
          <p:txBody>
            <a:bodyPr wrap="square">
              <a:spAutoFit/>
            </a:bodyPr>
            <a:lstStyle/>
            <a:p>
              <a:pPr eaLnBrk="0" fontAlgn="base" hangingPunct="0">
                <a:spcBef>
                  <a:spcPct val="0"/>
                </a:spcBef>
                <a:spcAft>
                  <a:spcPct val="0"/>
                </a:spcAft>
              </a:pPr>
              <a:r>
                <a:rPr lang="en-US" sz="1100" dirty="0">
                  <a:solidFill>
                    <a:srgbClr val="000000"/>
                  </a:solidFill>
                  <a:latin typeface="Gill Sans MT" panose="020B0502020104020203" pitchFamily="34" charset="0"/>
                </a:rPr>
                <a:t>The best-fit line is obtained by minimizing a quantity called Residual Sum of Squares (RSS) which could be optimized using Gradient Descent to get parameters of the best fit line. </a:t>
              </a:r>
            </a:p>
          </p:txBody>
        </p:sp>
        <p:pic>
          <p:nvPicPr>
            <p:cNvPr id="22" name="Picture 21" descr="https://cdn-images-1.medium.com/max/800/1*M7ukJZNTvPd6tQqNXxGGzQ.png"/>
            <p:cNvPicPr/>
            <p:nvPr/>
          </p:nvPicPr>
          <p:blipFill rotWithShape="1">
            <a:blip r:embed="rId3">
              <a:extLst>
                <a:ext uri="{28A0092B-C50C-407E-A947-70E740481C1C}">
                  <a14:useLocalDpi xmlns:a14="http://schemas.microsoft.com/office/drawing/2010/main" val="0"/>
                </a:ext>
              </a:extLst>
            </a:blip>
            <a:srcRect l="4693" r="3960" b="14209"/>
            <a:stretch/>
          </p:blipFill>
          <p:spPr bwMode="auto">
            <a:xfrm>
              <a:off x="2081566" y="2038947"/>
              <a:ext cx="3286260" cy="545694"/>
            </a:xfrm>
            <a:prstGeom prst="rect">
              <a:avLst/>
            </a:prstGeom>
            <a:noFill/>
            <a:ln>
              <a:noFill/>
            </a:ln>
          </p:spPr>
        </p:pic>
        <p:sp>
          <p:nvSpPr>
            <p:cNvPr id="23" name="Rectangle 22"/>
            <p:cNvSpPr/>
            <p:nvPr/>
          </p:nvSpPr>
          <p:spPr>
            <a:xfrm>
              <a:off x="568885" y="3440808"/>
              <a:ext cx="7306614" cy="679211"/>
            </a:xfrm>
            <a:prstGeom prst="rect">
              <a:avLst/>
            </a:prstGeom>
          </p:spPr>
          <p:txBody>
            <a:bodyPr wrap="square">
              <a:spAutoFit/>
            </a:bodyPr>
            <a:lstStyle/>
            <a:p>
              <a:pPr>
                <a:lnSpc>
                  <a:spcPct val="107000"/>
                </a:lnSpc>
                <a:spcAft>
                  <a:spcPts val="800"/>
                </a:spcAft>
              </a:pPr>
              <a:r>
                <a:rPr lang="en-US" sz="1100" b="1" dirty="0">
                  <a:solidFill>
                    <a:srgbClr val="000000"/>
                  </a:solidFill>
                  <a:latin typeface="Gill Sans MT" panose="020B0502020104020203" pitchFamily="34" charset="0"/>
                </a:rPr>
                <a:t>Total sum of squares (TSS)</a:t>
              </a:r>
            </a:p>
            <a:p>
              <a:pPr>
                <a:lnSpc>
                  <a:spcPct val="107000"/>
                </a:lnSpc>
                <a:spcAft>
                  <a:spcPts val="800"/>
                </a:spcAft>
              </a:pPr>
              <a:r>
                <a:rPr lang="en-US" sz="1100" dirty="0">
                  <a:solidFill>
                    <a:srgbClr val="000000"/>
                  </a:solidFill>
                  <a:latin typeface="Gill Sans MT" panose="020B0502020104020203" pitchFamily="34" charset="0"/>
                </a:rPr>
                <a:t>This tells how much the data point move around the mean.</a:t>
              </a:r>
            </a:p>
          </p:txBody>
        </p:sp>
        <p:pic>
          <p:nvPicPr>
            <p:cNvPr id="24" name="Picture 23" descr="https://cdn-images-1.medium.com/max/800/1*LXAc7FPLOgB1L3IqSUKl5A.png"/>
            <p:cNvPicPr/>
            <p:nvPr/>
          </p:nvPicPr>
          <p:blipFill rotWithShape="1">
            <a:blip r:embed="rId4">
              <a:extLst>
                <a:ext uri="{28A0092B-C50C-407E-A947-70E740481C1C}">
                  <a14:useLocalDpi xmlns:a14="http://schemas.microsoft.com/office/drawing/2010/main" val="0"/>
                </a:ext>
              </a:extLst>
            </a:blip>
            <a:srcRect t="5719" r="8087" b="73054"/>
            <a:stretch/>
          </p:blipFill>
          <p:spPr bwMode="auto">
            <a:xfrm>
              <a:off x="2057605" y="4207380"/>
              <a:ext cx="3782163" cy="347729"/>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25" name="TextBox 24"/>
                <p:cNvSpPr txBox="1"/>
                <p:nvPr/>
              </p:nvSpPr>
              <p:spPr>
                <a:xfrm>
                  <a:off x="2079137" y="5364910"/>
                  <a:ext cx="3760631" cy="505198"/>
                </a:xfrm>
                <a:prstGeom prst="rect">
                  <a:avLst/>
                </a:prstGeom>
                <a:noFill/>
              </p:spPr>
              <p:txBody>
                <a:bodyPr wrap="square" rtlCol="0">
                  <a:spAutoFit/>
                </a:bodyPr>
                <a:lstStyle/>
                <a:p>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i="1" smtClean="0">
                              <a:latin typeface="Cambria Math" panose="02040503050406030204" pitchFamily="18" charset="0"/>
                            </a:rPr>
                            <m:t>2</m:t>
                          </m:r>
                        </m:sup>
                      </m:sSup>
                    </m:oMath>
                  </a14:m>
                  <a:r>
                    <a:rPr lang="en-US" sz="1400" dirty="0"/>
                    <a:t>= 1 - </a:t>
                  </a: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𝑅𝑆𝑆</m:t>
                          </m:r>
                        </m:num>
                        <m:den>
                          <m:r>
                            <a:rPr lang="en-US" sz="1400" b="0" i="1" smtClean="0">
                              <a:latin typeface="Cambria Math" panose="02040503050406030204" pitchFamily="18" charset="0"/>
                            </a:rPr>
                            <m:t>𝑇𝑆𝑆</m:t>
                          </m:r>
                        </m:den>
                      </m:f>
                    </m:oMath>
                  </a14:m>
                  <a:r>
                    <a:rPr lang="en-US" sz="1400" dirty="0"/>
                    <a:t> = </a:t>
                  </a: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𝐸𝑥𝑝𝑙𝑎𝑖𝑛𝑒𝑑</m:t>
                          </m:r>
                          <m:r>
                            <a:rPr lang="en-US" sz="1400" b="0" i="1" smtClean="0">
                              <a:latin typeface="Cambria Math" panose="02040503050406030204" pitchFamily="18" charset="0"/>
                            </a:rPr>
                            <m:t> </m:t>
                          </m:r>
                          <m:r>
                            <a:rPr lang="en-US" sz="1400" b="0" i="1" smtClean="0">
                              <a:latin typeface="Cambria Math" panose="02040503050406030204" pitchFamily="18" charset="0"/>
                            </a:rPr>
                            <m:t>𝑉𝑎𝑟𝑖𝑎𝑡𝑖𝑜𝑛</m:t>
                          </m:r>
                        </m:num>
                        <m:den>
                          <m:r>
                            <a:rPr lang="en-US" sz="1400" b="0" i="1" smtClean="0">
                              <a:latin typeface="Cambria Math" panose="02040503050406030204" pitchFamily="18" charset="0"/>
                            </a:rPr>
                            <m:t>𝑇𝑜𝑡𝑎𝑙</m:t>
                          </m:r>
                          <m:r>
                            <a:rPr lang="en-US" sz="1400" b="0" i="1" smtClean="0">
                              <a:latin typeface="Cambria Math" panose="02040503050406030204" pitchFamily="18" charset="0"/>
                            </a:rPr>
                            <m:t> </m:t>
                          </m:r>
                          <m:r>
                            <a:rPr lang="en-US" sz="1400" b="0" i="1" smtClean="0">
                              <a:latin typeface="Cambria Math" panose="02040503050406030204" pitchFamily="18" charset="0"/>
                            </a:rPr>
                            <m:t>𝑉𝑎𝑟𝑖𝑎𝑡𝑖𝑜𝑛</m:t>
                          </m:r>
                        </m:den>
                      </m:f>
                    </m:oMath>
                  </a14:m>
                  <a:endParaRPr lang="en-US" sz="1400" dirty="0"/>
                </a:p>
              </p:txBody>
            </p:sp>
          </mc:Choice>
          <mc:Fallback xmlns="">
            <p:sp>
              <p:nvSpPr>
                <p:cNvPr id="25" name="TextBox 24"/>
                <p:cNvSpPr txBox="1">
                  <a:spLocks noRot="1" noChangeAspect="1" noMove="1" noResize="1" noEditPoints="1" noAdjustHandles="1" noChangeArrowheads="1" noChangeShapeType="1" noTextEdit="1"/>
                </p:cNvSpPr>
                <p:nvPr/>
              </p:nvSpPr>
              <p:spPr>
                <a:xfrm>
                  <a:off x="2079137" y="5364910"/>
                  <a:ext cx="3760631" cy="505198"/>
                </a:xfrm>
                <a:prstGeom prst="rect">
                  <a:avLst/>
                </a:prstGeom>
                <a:blipFill>
                  <a:blip r:embed="rId5"/>
                  <a:stretch>
                    <a:fillRect b="-4478"/>
                  </a:stretch>
                </a:blipFill>
              </p:spPr>
              <p:txBody>
                <a:bodyPr/>
                <a:lstStyle/>
                <a:p>
                  <a:r>
                    <a:rPr lang="en-IN">
                      <a:noFill/>
                    </a:rPr>
                    <a:t> </a:t>
                  </a:r>
                </a:p>
              </p:txBody>
            </p:sp>
          </mc:Fallback>
        </mc:AlternateContent>
        <p:sp>
          <p:nvSpPr>
            <p:cNvPr id="26" name="Rectangle 25"/>
            <p:cNvSpPr/>
            <p:nvPr/>
          </p:nvSpPr>
          <p:spPr>
            <a:xfrm>
              <a:off x="568570" y="4770885"/>
              <a:ext cx="6096000" cy="536407"/>
            </a:xfrm>
            <a:prstGeom prst="rect">
              <a:avLst/>
            </a:prstGeom>
          </p:spPr>
          <p:txBody>
            <a:bodyPr>
              <a:spAutoFit/>
            </a:bodyPr>
            <a:lstStyle/>
            <a:p>
              <a:r>
                <a:rPr lang="en-US" sz="1100" b="1" dirty="0">
                  <a:solidFill>
                    <a:srgbClr val="000000"/>
                  </a:solidFill>
                  <a:latin typeface="Gill Sans MT" panose="020B0502020104020203" pitchFamily="34" charset="0"/>
                </a:rPr>
                <a:t>R-squared</a:t>
              </a:r>
              <a:r>
                <a:rPr lang="en-US" sz="1100" dirty="0">
                  <a:solidFill>
                    <a:srgbClr val="000000"/>
                  </a:solidFill>
                  <a:latin typeface="Gill Sans MT" panose="020B0502020104020203" pitchFamily="34" charset="0"/>
                </a:rPr>
                <a:t> is a statistical measure of how close the data are to the fitted regression line. It is also known as the coefficient of determination</a:t>
              </a:r>
            </a:p>
          </p:txBody>
        </p:sp>
      </p:grpSp>
      <p:grpSp>
        <p:nvGrpSpPr>
          <p:cNvPr id="8" name="Group 7">
            <a:extLst>
              <a:ext uri="{FF2B5EF4-FFF2-40B4-BE49-F238E27FC236}">
                <a16:creationId xmlns:a16="http://schemas.microsoft.com/office/drawing/2014/main" id="{3E486262-1EFD-40F9-837F-9E379964E481}"/>
              </a:ext>
            </a:extLst>
          </p:cNvPr>
          <p:cNvGrpSpPr/>
          <p:nvPr/>
        </p:nvGrpSpPr>
        <p:grpSpPr>
          <a:xfrm>
            <a:off x="6432633" y="3072898"/>
            <a:ext cx="2215983" cy="629124"/>
            <a:chOff x="6237137" y="3279301"/>
            <a:chExt cx="2814741" cy="894944"/>
          </a:xfrm>
        </p:grpSpPr>
        <p:pic>
          <p:nvPicPr>
            <p:cNvPr id="3" name="Picture 2">
              <a:extLst>
                <a:ext uri="{FF2B5EF4-FFF2-40B4-BE49-F238E27FC236}">
                  <a16:creationId xmlns:a16="http://schemas.microsoft.com/office/drawing/2014/main" id="{9BB9F496-2EDA-4F05-A65D-DFF8C6801A99}"/>
                </a:ext>
              </a:extLst>
            </p:cNvPr>
            <p:cNvPicPr>
              <a:picLocks noChangeAspect="1"/>
            </p:cNvPicPr>
            <p:nvPr/>
          </p:nvPicPr>
          <p:blipFill>
            <a:blip r:embed="rId6"/>
            <a:stretch>
              <a:fillRect/>
            </a:stretch>
          </p:blipFill>
          <p:spPr>
            <a:xfrm>
              <a:off x="6237137" y="3279301"/>
              <a:ext cx="2238375" cy="333375"/>
            </a:xfrm>
            <a:prstGeom prst="rect">
              <a:avLst/>
            </a:prstGeom>
          </p:spPr>
        </p:pic>
        <p:pic>
          <p:nvPicPr>
            <p:cNvPr id="4" name="Picture 3">
              <a:extLst>
                <a:ext uri="{FF2B5EF4-FFF2-40B4-BE49-F238E27FC236}">
                  <a16:creationId xmlns:a16="http://schemas.microsoft.com/office/drawing/2014/main" id="{353E434B-E6F8-47B9-8250-F514D42BF069}"/>
                </a:ext>
              </a:extLst>
            </p:cNvPr>
            <p:cNvPicPr>
              <a:picLocks noChangeAspect="1"/>
            </p:cNvPicPr>
            <p:nvPr/>
          </p:nvPicPr>
          <p:blipFill>
            <a:blip r:embed="rId7"/>
            <a:stretch>
              <a:fillRect/>
            </a:stretch>
          </p:blipFill>
          <p:spPr>
            <a:xfrm>
              <a:off x="6237137" y="3509833"/>
              <a:ext cx="2619375" cy="361950"/>
            </a:xfrm>
            <a:prstGeom prst="rect">
              <a:avLst/>
            </a:prstGeom>
          </p:spPr>
        </p:pic>
        <p:pic>
          <p:nvPicPr>
            <p:cNvPr id="7" name="Picture 6">
              <a:extLst>
                <a:ext uri="{FF2B5EF4-FFF2-40B4-BE49-F238E27FC236}">
                  <a16:creationId xmlns:a16="http://schemas.microsoft.com/office/drawing/2014/main" id="{366E81C5-A4B9-41B7-9C5A-A73073749C36}"/>
                </a:ext>
              </a:extLst>
            </p:cNvPr>
            <p:cNvPicPr>
              <a:picLocks noChangeAspect="1"/>
            </p:cNvPicPr>
            <p:nvPr/>
          </p:nvPicPr>
          <p:blipFill>
            <a:blip r:embed="rId8"/>
            <a:stretch>
              <a:fillRect/>
            </a:stretch>
          </p:blipFill>
          <p:spPr>
            <a:xfrm>
              <a:off x="6337253" y="3793245"/>
              <a:ext cx="2714625" cy="381000"/>
            </a:xfrm>
            <a:prstGeom prst="rect">
              <a:avLst/>
            </a:prstGeom>
          </p:spPr>
        </p:pic>
      </p:grpSp>
      <p:pic>
        <p:nvPicPr>
          <p:cNvPr id="1026" name="Picture 2">
            <a:extLst>
              <a:ext uri="{FF2B5EF4-FFF2-40B4-BE49-F238E27FC236}">
                <a16:creationId xmlns:a16="http://schemas.microsoft.com/office/drawing/2014/main" id="{AE543C07-3323-4D67-B4A7-3F88948A3A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66102" y="3887629"/>
            <a:ext cx="1685117" cy="911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883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419360" y="4743440"/>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24-10-2020</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5</a:t>
            </a:fld>
            <a:endParaRPr lang="en-IN" sz="900"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385994" y="126216"/>
            <a:ext cx="4292794" cy="403035"/>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sz="2300" dirty="0">
                <a:latin typeface="Proxima Nova Light" panose="02000506030000020004" pitchFamily="2" charset="77"/>
              </a:rPr>
              <a:t>INFERENTIAL STATISTICS</a:t>
            </a:r>
            <a:endParaRPr lang="en-IN" dirty="0">
              <a:latin typeface="Proxima Nova Light" panose="02000506030000020004" pitchFamily="2" charset="77"/>
            </a:endParaRPr>
          </a:p>
        </p:txBody>
      </p:sp>
      <p:sp>
        <p:nvSpPr>
          <p:cNvPr id="10" name="Rectangle 9">
            <a:extLst>
              <a:ext uri="{FF2B5EF4-FFF2-40B4-BE49-F238E27FC236}">
                <a16:creationId xmlns:a16="http://schemas.microsoft.com/office/drawing/2014/main" id="{F50CFB28-585A-BD45-82A8-860055929B07}"/>
              </a:ext>
            </a:extLst>
          </p:cNvPr>
          <p:cNvSpPr/>
          <p:nvPr/>
        </p:nvSpPr>
        <p:spPr>
          <a:xfrm>
            <a:off x="0" y="634701"/>
            <a:ext cx="9144000" cy="346934"/>
          </a:xfrm>
          <a:prstGeom prst="rect">
            <a:avLst/>
          </a:prstGeom>
          <a:solidFill>
            <a:srgbClr val="E72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EV (X) = x_{1}*P(X=x_{1})+x_{2}*P(X=x_{2})+....................+x_{n}*P(X=x_{n})">
            <a:extLst>
              <a:ext uri="{FF2B5EF4-FFF2-40B4-BE49-F238E27FC236}">
                <a16:creationId xmlns:a16="http://schemas.microsoft.com/office/drawing/2014/main" id="{64BA904F-26D7-40F4-852B-562076A90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951" y="1979096"/>
            <a:ext cx="4993671" cy="17145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886858F-1069-4F29-9A5A-C9AF12404751}"/>
              </a:ext>
            </a:extLst>
          </p:cNvPr>
          <p:cNvSpPr/>
          <p:nvPr/>
        </p:nvSpPr>
        <p:spPr>
          <a:xfrm>
            <a:off x="381525" y="984434"/>
            <a:ext cx="1518195" cy="369332"/>
          </a:xfrm>
          <a:prstGeom prst="rect">
            <a:avLst/>
          </a:prstGeom>
        </p:spPr>
        <p:txBody>
          <a:bodyPr wrap="none">
            <a:spAutoFit/>
          </a:bodyPr>
          <a:lstStyle/>
          <a:p>
            <a:r>
              <a:rPr lang="en-US" b="1" dirty="0"/>
              <a:t>Expected Value</a:t>
            </a:r>
          </a:p>
        </p:txBody>
      </p:sp>
      <p:sp>
        <p:nvSpPr>
          <p:cNvPr id="13" name="Rectangle 12">
            <a:extLst>
              <a:ext uri="{FF2B5EF4-FFF2-40B4-BE49-F238E27FC236}">
                <a16:creationId xmlns:a16="http://schemas.microsoft.com/office/drawing/2014/main" id="{FA82D7D1-725C-4272-8C18-248C7A3CD4AC}"/>
              </a:ext>
            </a:extLst>
          </p:cNvPr>
          <p:cNvSpPr/>
          <p:nvPr/>
        </p:nvSpPr>
        <p:spPr>
          <a:xfrm>
            <a:off x="381524" y="1314411"/>
            <a:ext cx="8187801" cy="523220"/>
          </a:xfrm>
          <a:prstGeom prst="rect">
            <a:avLst/>
          </a:prstGeom>
        </p:spPr>
        <p:txBody>
          <a:bodyPr wrap="square">
            <a:spAutoFit/>
          </a:bodyPr>
          <a:lstStyle/>
          <a:p>
            <a:r>
              <a:rPr lang="en-US" sz="1400" dirty="0">
                <a:solidFill>
                  <a:srgbClr val="333333"/>
                </a:solidFill>
                <a:latin typeface="Merriweather"/>
              </a:rPr>
              <a:t>T</a:t>
            </a:r>
            <a:r>
              <a:rPr lang="en-US" sz="1400" b="0" i="0" dirty="0">
                <a:solidFill>
                  <a:srgbClr val="333333"/>
                </a:solidFill>
                <a:effectLst/>
                <a:latin typeface="Merriweather"/>
              </a:rPr>
              <a:t>he </a:t>
            </a:r>
            <a:r>
              <a:rPr lang="en-US" sz="1400" b="1" i="0" dirty="0">
                <a:solidFill>
                  <a:srgbClr val="333333"/>
                </a:solidFill>
                <a:effectLst/>
                <a:latin typeface="Merriweather"/>
              </a:rPr>
              <a:t>expected value</a:t>
            </a:r>
            <a:r>
              <a:rPr lang="en-US" sz="1400" b="0" i="0" dirty="0">
                <a:solidFill>
                  <a:srgbClr val="333333"/>
                </a:solidFill>
                <a:effectLst/>
                <a:latin typeface="Merriweather"/>
              </a:rPr>
              <a:t> for a variable X is the value of X we would “expect” to get after performing the experiment once. It is also called the </a:t>
            </a:r>
            <a:r>
              <a:rPr lang="en-US" sz="1400" b="1" i="0" dirty="0">
                <a:solidFill>
                  <a:srgbClr val="333333"/>
                </a:solidFill>
                <a:effectLst/>
                <a:latin typeface="Merriweather"/>
              </a:rPr>
              <a:t>expectation</a:t>
            </a:r>
            <a:r>
              <a:rPr lang="en-US" sz="1400" b="0" i="0" dirty="0">
                <a:solidFill>
                  <a:srgbClr val="333333"/>
                </a:solidFill>
                <a:effectLst/>
                <a:latin typeface="Merriweather"/>
              </a:rPr>
              <a:t>, </a:t>
            </a:r>
            <a:r>
              <a:rPr lang="en-US" sz="1400" b="1" i="0" dirty="0">
                <a:solidFill>
                  <a:srgbClr val="333333"/>
                </a:solidFill>
                <a:effectLst/>
                <a:latin typeface="Merriweather"/>
              </a:rPr>
              <a:t>average</a:t>
            </a:r>
            <a:r>
              <a:rPr lang="en-US" sz="1400" b="0" i="0" dirty="0">
                <a:solidFill>
                  <a:srgbClr val="333333"/>
                </a:solidFill>
                <a:effectLst/>
                <a:latin typeface="Merriweather"/>
              </a:rPr>
              <a:t>, and </a:t>
            </a:r>
            <a:r>
              <a:rPr lang="en-US" sz="1400" b="1" i="0" dirty="0">
                <a:solidFill>
                  <a:srgbClr val="333333"/>
                </a:solidFill>
                <a:effectLst/>
                <a:latin typeface="Merriweather"/>
              </a:rPr>
              <a:t>mean value</a:t>
            </a:r>
            <a:endParaRPr lang="en-US" sz="1400" dirty="0"/>
          </a:p>
        </p:txBody>
      </p:sp>
      <p:grpSp>
        <p:nvGrpSpPr>
          <p:cNvPr id="7" name="Group 6">
            <a:extLst>
              <a:ext uri="{FF2B5EF4-FFF2-40B4-BE49-F238E27FC236}">
                <a16:creationId xmlns:a16="http://schemas.microsoft.com/office/drawing/2014/main" id="{78F8E17F-5AB0-4A99-A097-7E9840E19FBA}"/>
              </a:ext>
            </a:extLst>
          </p:cNvPr>
          <p:cNvGrpSpPr/>
          <p:nvPr/>
        </p:nvGrpSpPr>
        <p:grpSpPr>
          <a:xfrm>
            <a:off x="381524" y="2292011"/>
            <a:ext cx="4190476" cy="1783429"/>
            <a:chOff x="381524" y="2092753"/>
            <a:chExt cx="4190476" cy="1783429"/>
          </a:xfrm>
        </p:grpSpPr>
        <p:sp>
          <p:nvSpPr>
            <p:cNvPr id="14" name="Rectangle 13">
              <a:extLst>
                <a:ext uri="{FF2B5EF4-FFF2-40B4-BE49-F238E27FC236}">
                  <a16:creationId xmlns:a16="http://schemas.microsoft.com/office/drawing/2014/main" id="{75E89799-EE9E-416D-AB7D-DFC18F25B7DC}"/>
                </a:ext>
              </a:extLst>
            </p:cNvPr>
            <p:cNvSpPr/>
            <p:nvPr/>
          </p:nvSpPr>
          <p:spPr>
            <a:xfrm>
              <a:off x="381524" y="2092753"/>
              <a:ext cx="4190473" cy="368863"/>
            </a:xfrm>
            <a:prstGeom prst="rect">
              <a:avLst/>
            </a:prstGeom>
          </p:spPr>
          <p:txBody>
            <a:bodyPr wrap="square">
              <a:spAutoFit/>
            </a:bodyPr>
            <a:lstStyle/>
            <a:p>
              <a:pPr algn="ctr"/>
              <a:r>
                <a:rPr lang="en-US" b="1" dirty="0"/>
                <a:t>Discrete Probability Distributions</a:t>
              </a:r>
            </a:p>
          </p:txBody>
        </p:sp>
        <p:sp>
          <p:nvSpPr>
            <p:cNvPr id="15" name="Rectangle 14">
              <a:extLst>
                <a:ext uri="{FF2B5EF4-FFF2-40B4-BE49-F238E27FC236}">
                  <a16:creationId xmlns:a16="http://schemas.microsoft.com/office/drawing/2014/main" id="{10A625B6-ADBB-46B4-A405-7CF136012FF4}"/>
                </a:ext>
              </a:extLst>
            </p:cNvPr>
            <p:cNvSpPr/>
            <p:nvPr/>
          </p:nvSpPr>
          <p:spPr>
            <a:xfrm>
              <a:off x="381526" y="2552743"/>
              <a:ext cx="4190474" cy="1323439"/>
            </a:xfrm>
            <a:prstGeom prst="rect">
              <a:avLst/>
            </a:prstGeom>
          </p:spPr>
          <p:txBody>
            <a:bodyPr wrap="square">
              <a:spAutoFit/>
            </a:bodyPr>
            <a:lstStyle/>
            <a:p>
              <a:r>
                <a:rPr lang="en-US" sz="1600" dirty="0">
                  <a:solidFill>
                    <a:srgbClr val="333333"/>
                  </a:solidFill>
                  <a:latin typeface="Merriweather"/>
                </a:rPr>
                <a:t>A discrete distribution describes the probability of occurrence of each value of a discrete random variable. A discrete random variable is a random variable that has countable values, such as a list of non-negative integers. </a:t>
              </a:r>
              <a:r>
                <a:rPr lang="en-US" sz="1600" dirty="0">
                  <a:solidFill>
                    <a:schemeClr val="accent1">
                      <a:lumMod val="50000"/>
                    </a:schemeClr>
                  </a:solidFill>
                  <a:latin typeface="Merriweather"/>
                </a:rPr>
                <a:t>Ex. A coin flip</a:t>
              </a:r>
            </a:p>
          </p:txBody>
        </p:sp>
      </p:grpSp>
      <p:grpSp>
        <p:nvGrpSpPr>
          <p:cNvPr id="18" name="Group 17">
            <a:extLst>
              <a:ext uri="{FF2B5EF4-FFF2-40B4-BE49-F238E27FC236}">
                <a16:creationId xmlns:a16="http://schemas.microsoft.com/office/drawing/2014/main" id="{7428494F-D7ED-4E29-A6AD-EEA76B9217B2}"/>
              </a:ext>
            </a:extLst>
          </p:cNvPr>
          <p:cNvGrpSpPr/>
          <p:nvPr/>
        </p:nvGrpSpPr>
        <p:grpSpPr>
          <a:xfrm>
            <a:off x="4678787" y="2292011"/>
            <a:ext cx="4083687" cy="2260026"/>
            <a:chOff x="4678788" y="2092284"/>
            <a:chExt cx="4083687" cy="2260026"/>
          </a:xfrm>
        </p:grpSpPr>
        <p:sp>
          <p:nvSpPr>
            <p:cNvPr id="16" name="Rectangle 15">
              <a:extLst>
                <a:ext uri="{FF2B5EF4-FFF2-40B4-BE49-F238E27FC236}">
                  <a16:creationId xmlns:a16="http://schemas.microsoft.com/office/drawing/2014/main" id="{DAFBF6CB-2C27-4BB4-8E51-6609BB1D44EE}"/>
                </a:ext>
              </a:extLst>
            </p:cNvPr>
            <p:cNvSpPr/>
            <p:nvPr/>
          </p:nvSpPr>
          <p:spPr>
            <a:xfrm>
              <a:off x="4678789" y="2092284"/>
              <a:ext cx="4025182" cy="369332"/>
            </a:xfrm>
            <a:prstGeom prst="rect">
              <a:avLst/>
            </a:prstGeom>
          </p:spPr>
          <p:txBody>
            <a:bodyPr wrap="square">
              <a:spAutoFit/>
            </a:bodyPr>
            <a:lstStyle/>
            <a:p>
              <a:pPr algn="ctr"/>
              <a:r>
                <a:rPr lang="en-US" b="1" dirty="0"/>
                <a:t>Continuous Probability Distributions</a:t>
              </a:r>
            </a:p>
          </p:txBody>
        </p:sp>
        <p:sp>
          <p:nvSpPr>
            <p:cNvPr id="17" name="Rectangle 16">
              <a:extLst>
                <a:ext uri="{FF2B5EF4-FFF2-40B4-BE49-F238E27FC236}">
                  <a16:creationId xmlns:a16="http://schemas.microsoft.com/office/drawing/2014/main" id="{6EC93DA7-26F8-45A3-A3BB-68B548548FE9}"/>
                </a:ext>
              </a:extLst>
            </p:cNvPr>
            <p:cNvSpPr/>
            <p:nvPr/>
          </p:nvSpPr>
          <p:spPr>
            <a:xfrm>
              <a:off x="4678788" y="2536428"/>
              <a:ext cx="4083687" cy="1815882"/>
            </a:xfrm>
            <a:prstGeom prst="rect">
              <a:avLst/>
            </a:prstGeom>
          </p:spPr>
          <p:txBody>
            <a:bodyPr wrap="square">
              <a:spAutoFit/>
            </a:bodyPr>
            <a:lstStyle/>
            <a:p>
              <a:r>
                <a:rPr lang="en-US" sz="1600" dirty="0">
                  <a:solidFill>
                    <a:srgbClr val="333333"/>
                  </a:solidFill>
                  <a:latin typeface="Merriweather"/>
                </a:rPr>
                <a:t>A continuous distribution describes the probabilities of the possible values of a continuous random variable. A continuous random variable is a random variable with a set of possible values (known as the range) that is infinite and uncountable </a:t>
              </a:r>
              <a:r>
                <a:rPr lang="en-US" sz="1600" dirty="0">
                  <a:solidFill>
                    <a:schemeClr val="accent1">
                      <a:lumMod val="50000"/>
                    </a:schemeClr>
                  </a:solidFill>
                  <a:latin typeface="Merriweather"/>
                </a:rPr>
                <a:t>Ex. Commute time of an </a:t>
              </a:r>
              <a:r>
                <a:rPr lang="en-US" sz="1600" dirty="0" err="1">
                  <a:solidFill>
                    <a:schemeClr val="accent1">
                      <a:lumMod val="50000"/>
                    </a:schemeClr>
                  </a:solidFill>
                  <a:latin typeface="Merriweather"/>
                </a:rPr>
                <a:t>upgrad</a:t>
              </a:r>
              <a:r>
                <a:rPr lang="en-US" sz="1600" dirty="0">
                  <a:solidFill>
                    <a:schemeClr val="accent1">
                      <a:lumMod val="50000"/>
                    </a:schemeClr>
                  </a:solidFill>
                  <a:latin typeface="Merriweather"/>
                </a:rPr>
                <a:t> employee </a:t>
              </a:r>
            </a:p>
          </p:txBody>
        </p:sp>
      </p:grpSp>
    </p:spTree>
    <p:extLst>
      <p:ext uri="{BB962C8B-B14F-4D97-AF65-F5344CB8AC3E}">
        <p14:creationId xmlns:p14="http://schemas.microsoft.com/office/powerpoint/2010/main" val="17838620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24-10-2020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50</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1</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24-10-2020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grpSp>
        <p:nvGrpSpPr>
          <p:cNvPr id="21" name="Group 20"/>
          <p:cNvGrpSpPr/>
          <p:nvPr/>
        </p:nvGrpSpPr>
        <p:grpSpPr>
          <a:xfrm>
            <a:off x="962182" y="1520848"/>
            <a:ext cx="6992680" cy="3220323"/>
            <a:chOff x="1160422" y="818723"/>
            <a:chExt cx="9129799" cy="4274472"/>
          </a:xfrm>
        </p:grpSpPr>
        <p:sp>
          <p:nvSpPr>
            <p:cNvPr id="22" name="TextBox 21"/>
            <p:cNvSpPr txBox="1"/>
            <p:nvPr/>
          </p:nvSpPr>
          <p:spPr>
            <a:xfrm>
              <a:off x="1278504" y="818723"/>
              <a:ext cx="7794656" cy="490230"/>
            </a:xfrm>
            <a:prstGeom prst="rect">
              <a:avLst/>
            </a:prstGeom>
            <a:noFill/>
          </p:spPr>
          <p:txBody>
            <a:bodyPr wrap="square" rtlCol="0">
              <a:spAutoFit/>
            </a:bodyPr>
            <a:lstStyle/>
            <a:p>
              <a:r>
                <a:rPr lang="en-US" dirty="0"/>
                <a:t>Which of the figures best represent RSS &amp; TSS respectively?</a:t>
              </a:r>
            </a:p>
          </p:txBody>
        </p:sp>
        <p:sp>
          <p:nvSpPr>
            <p:cNvPr id="23" name="TextBox 22"/>
            <p:cNvSpPr txBox="1"/>
            <p:nvPr/>
          </p:nvSpPr>
          <p:spPr>
            <a:xfrm>
              <a:off x="1160422" y="3826768"/>
              <a:ext cx="6336409" cy="1266427"/>
            </a:xfrm>
            <a:prstGeom prst="rect">
              <a:avLst/>
            </a:prstGeom>
            <a:noFill/>
          </p:spPr>
          <p:txBody>
            <a:bodyPr wrap="square" rtlCol="0">
              <a:spAutoFit/>
            </a:bodyPr>
            <a:lstStyle/>
            <a:p>
              <a:pPr marL="914400" lvl="1" indent="-457200">
                <a:buAutoNum type="alphaUcParenR"/>
              </a:pPr>
              <a:r>
                <a:rPr lang="en-US" sz="1400" dirty="0"/>
                <a:t>1 &amp; 2</a:t>
              </a:r>
            </a:p>
            <a:p>
              <a:pPr marL="914400" lvl="1" indent="-457200">
                <a:buAutoNum type="alphaUcParenR"/>
              </a:pPr>
              <a:r>
                <a:rPr lang="en-US" sz="1400" dirty="0"/>
                <a:t>2 &amp; 3</a:t>
              </a:r>
            </a:p>
            <a:p>
              <a:pPr marL="914400" lvl="1" indent="-457200">
                <a:buAutoNum type="alphaUcParenR"/>
              </a:pPr>
              <a:r>
                <a:rPr lang="en-US" sz="1400" dirty="0"/>
                <a:t>1 &amp; 3</a:t>
              </a:r>
            </a:p>
            <a:p>
              <a:pPr marL="914400" lvl="1" indent="-457200">
                <a:buAutoNum type="alphaUcParenR"/>
              </a:pPr>
              <a:r>
                <a:rPr lang="en-US" sz="1400" dirty="0"/>
                <a:t>3 &amp; 1</a:t>
              </a:r>
            </a:p>
          </p:txBody>
        </p:sp>
        <p:grpSp>
          <p:nvGrpSpPr>
            <p:cNvPr id="24" name="Group 23"/>
            <p:cNvGrpSpPr/>
            <p:nvPr/>
          </p:nvGrpSpPr>
          <p:grpSpPr>
            <a:xfrm>
              <a:off x="1513260" y="1431766"/>
              <a:ext cx="8776961" cy="2260867"/>
              <a:chOff x="1513260" y="1431766"/>
              <a:chExt cx="8776961" cy="2260867"/>
            </a:xfrm>
          </p:grpSpPr>
          <p:pic>
            <p:nvPicPr>
              <p:cNvPr id="25" name="Picture 24" descr="C:\Users\manish.kumar2\Desktop\SSR-SSE.PNG"/>
              <p:cNvPicPr/>
              <p:nvPr/>
            </p:nvPicPr>
            <p:blipFill rotWithShape="1">
              <a:blip r:embed="rId6" cstate="print">
                <a:extLst>
                  <a:ext uri="{28A0092B-C50C-407E-A947-70E740481C1C}">
                    <a14:useLocalDpi xmlns:a14="http://schemas.microsoft.com/office/drawing/2010/main" val="0"/>
                  </a:ext>
                </a:extLst>
              </a:blip>
              <a:srcRect l="2415" t="30912" r="68719" b="32948"/>
              <a:stretch/>
            </p:blipFill>
            <p:spPr bwMode="auto">
              <a:xfrm>
                <a:off x="1513260" y="1431767"/>
                <a:ext cx="2537139" cy="1867437"/>
              </a:xfrm>
              <a:prstGeom prst="rect">
                <a:avLst/>
              </a:prstGeom>
              <a:noFill/>
              <a:ln>
                <a:noFill/>
              </a:ln>
            </p:spPr>
          </p:pic>
          <p:sp>
            <p:nvSpPr>
              <p:cNvPr id="26" name="TextBox 25"/>
              <p:cNvSpPr txBox="1"/>
              <p:nvPr/>
            </p:nvSpPr>
            <p:spPr>
              <a:xfrm>
                <a:off x="2524250" y="3324960"/>
                <a:ext cx="825170" cy="367673"/>
              </a:xfrm>
              <a:prstGeom prst="rect">
                <a:avLst/>
              </a:prstGeom>
              <a:noFill/>
            </p:spPr>
            <p:txBody>
              <a:bodyPr wrap="square" rtlCol="0">
                <a:spAutoFit/>
              </a:bodyPr>
              <a:lstStyle/>
              <a:p>
                <a:r>
                  <a:rPr lang="en-US" sz="1200" dirty="0"/>
                  <a:t>(1)</a:t>
                </a:r>
              </a:p>
            </p:txBody>
          </p:sp>
          <p:sp>
            <p:nvSpPr>
              <p:cNvPr id="27" name="TextBox 26"/>
              <p:cNvSpPr txBox="1"/>
              <p:nvPr/>
            </p:nvSpPr>
            <p:spPr>
              <a:xfrm>
                <a:off x="5679576" y="3324960"/>
                <a:ext cx="719771" cy="367673"/>
              </a:xfrm>
              <a:prstGeom prst="rect">
                <a:avLst/>
              </a:prstGeom>
              <a:noFill/>
            </p:spPr>
            <p:txBody>
              <a:bodyPr wrap="square" rtlCol="0">
                <a:spAutoFit/>
              </a:bodyPr>
              <a:lstStyle/>
              <a:p>
                <a:r>
                  <a:rPr lang="en-US" sz="1200" dirty="0"/>
                  <a:t>(2)</a:t>
                </a:r>
              </a:p>
            </p:txBody>
          </p:sp>
          <p:sp>
            <p:nvSpPr>
              <p:cNvPr id="28" name="TextBox 27"/>
              <p:cNvSpPr txBox="1"/>
              <p:nvPr/>
            </p:nvSpPr>
            <p:spPr>
              <a:xfrm>
                <a:off x="8834899" y="3324960"/>
                <a:ext cx="733865" cy="367673"/>
              </a:xfrm>
              <a:prstGeom prst="rect">
                <a:avLst/>
              </a:prstGeom>
              <a:noFill/>
            </p:spPr>
            <p:txBody>
              <a:bodyPr wrap="square" rtlCol="0">
                <a:spAutoFit/>
              </a:bodyPr>
              <a:lstStyle/>
              <a:p>
                <a:r>
                  <a:rPr lang="en-US" sz="1200" dirty="0"/>
                  <a:t>(3)</a:t>
                </a:r>
              </a:p>
            </p:txBody>
          </p:sp>
          <p:pic>
            <p:nvPicPr>
              <p:cNvPr id="29" name="Picture 28" descr="C:\Users\manish.kumar2\Desktop\SSR-SSE.PNG"/>
              <p:cNvPicPr/>
              <p:nvPr/>
            </p:nvPicPr>
            <p:blipFill rotWithShape="1">
              <a:blip r:embed="rId6" cstate="print">
                <a:extLst>
                  <a:ext uri="{28A0092B-C50C-407E-A947-70E740481C1C}">
                    <a14:useLocalDpi xmlns:a14="http://schemas.microsoft.com/office/drawing/2010/main" val="0"/>
                  </a:ext>
                </a:extLst>
              </a:blip>
              <a:srcRect l="36481" t="30911" r="34653" b="32949"/>
              <a:stretch/>
            </p:blipFill>
            <p:spPr bwMode="auto">
              <a:xfrm>
                <a:off x="4636388" y="1431766"/>
                <a:ext cx="2537139" cy="1867437"/>
              </a:xfrm>
              <a:prstGeom prst="rect">
                <a:avLst/>
              </a:prstGeom>
              <a:noFill/>
              <a:ln>
                <a:noFill/>
              </a:ln>
            </p:spPr>
          </p:pic>
          <p:pic>
            <p:nvPicPr>
              <p:cNvPr id="30" name="Picture 29" descr="C:\Users\manish.kumar2\Desktop\SSR-SSE.PNG"/>
              <p:cNvPicPr/>
              <p:nvPr/>
            </p:nvPicPr>
            <p:blipFill rotWithShape="1">
              <a:blip r:embed="rId6" cstate="print">
                <a:extLst>
                  <a:ext uri="{28A0092B-C50C-407E-A947-70E740481C1C}">
                    <a14:useLocalDpi xmlns:a14="http://schemas.microsoft.com/office/drawing/2010/main" val="0"/>
                  </a:ext>
                </a:extLst>
              </a:blip>
              <a:srcRect l="70475" t="30908" r="733" b="32994"/>
              <a:stretch/>
            </p:blipFill>
            <p:spPr bwMode="auto">
              <a:xfrm>
                <a:off x="7759517" y="1431766"/>
                <a:ext cx="2530704" cy="1865226"/>
              </a:xfrm>
              <a:prstGeom prst="rect">
                <a:avLst/>
              </a:prstGeom>
              <a:noFill/>
              <a:ln>
                <a:noFill/>
              </a:ln>
            </p:spPr>
          </p:pic>
        </p:grpSp>
      </p:grpSp>
    </p:spTree>
    <p:extLst>
      <p:ext uri="{BB962C8B-B14F-4D97-AF65-F5344CB8AC3E}">
        <p14:creationId xmlns:p14="http://schemas.microsoft.com/office/powerpoint/2010/main" val="18438113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45C41373-8410-7E43-98CC-4EFDDD10C8A6}" type="datetime1">
              <a:rPr lang="en-IN" sz="900" smtClean="0">
                <a:solidFill>
                  <a:srgbClr val="898989"/>
                </a:solidFill>
                <a:latin typeface="Proxima Nova Rg" pitchFamily="50" charset="0"/>
              </a:rPr>
              <a:t>24-10-2020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51</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1(Answer)</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24-10-2020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12</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grpSp>
        <p:nvGrpSpPr>
          <p:cNvPr id="17" name="Group 16"/>
          <p:cNvGrpSpPr/>
          <p:nvPr/>
        </p:nvGrpSpPr>
        <p:grpSpPr>
          <a:xfrm>
            <a:off x="962182" y="1520848"/>
            <a:ext cx="6992680" cy="3220323"/>
            <a:chOff x="1160422" y="818723"/>
            <a:chExt cx="9129799" cy="4274472"/>
          </a:xfrm>
        </p:grpSpPr>
        <p:sp>
          <p:nvSpPr>
            <p:cNvPr id="22" name="TextBox 21"/>
            <p:cNvSpPr txBox="1"/>
            <p:nvPr/>
          </p:nvSpPr>
          <p:spPr>
            <a:xfrm>
              <a:off x="1278504" y="818723"/>
              <a:ext cx="7794656" cy="490230"/>
            </a:xfrm>
            <a:prstGeom prst="rect">
              <a:avLst/>
            </a:prstGeom>
            <a:noFill/>
          </p:spPr>
          <p:txBody>
            <a:bodyPr wrap="square" rtlCol="0">
              <a:spAutoFit/>
            </a:bodyPr>
            <a:lstStyle/>
            <a:p>
              <a:r>
                <a:rPr lang="en-US" dirty="0"/>
                <a:t>Which of the figures best represent RSS &amp; TSS respectively?</a:t>
              </a:r>
            </a:p>
          </p:txBody>
        </p:sp>
        <p:sp>
          <p:nvSpPr>
            <p:cNvPr id="23" name="TextBox 22"/>
            <p:cNvSpPr txBox="1"/>
            <p:nvPr/>
          </p:nvSpPr>
          <p:spPr>
            <a:xfrm>
              <a:off x="1160422" y="3826768"/>
              <a:ext cx="6336409" cy="1266427"/>
            </a:xfrm>
            <a:prstGeom prst="rect">
              <a:avLst/>
            </a:prstGeom>
            <a:noFill/>
          </p:spPr>
          <p:txBody>
            <a:bodyPr wrap="square" rtlCol="0">
              <a:spAutoFit/>
            </a:bodyPr>
            <a:lstStyle/>
            <a:p>
              <a:pPr marL="914400" lvl="1" indent="-457200">
                <a:buAutoNum type="alphaUcParenR"/>
              </a:pPr>
              <a:r>
                <a:rPr lang="en-US" sz="1400" dirty="0"/>
                <a:t>1 &amp; 2</a:t>
              </a:r>
            </a:p>
            <a:p>
              <a:pPr marL="914400" lvl="1" indent="-457200">
                <a:buAutoNum type="alphaUcParenR"/>
              </a:pPr>
              <a:r>
                <a:rPr lang="en-US" sz="1400" dirty="0"/>
                <a:t>2 &amp; 3</a:t>
              </a:r>
            </a:p>
            <a:p>
              <a:pPr marL="914400" lvl="1" indent="-457200">
                <a:buAutoNum type="alphaUcParenR"/>
              </a:pPr>
              <a:r>
                <a:rPr lang="en-US" sz="1400" dirty="0"/>
                <a:t>1 &amp; 3</a:t>
              </a:r>
            </a:p>
            <a:p>
              <a:pPr marL="914400" lvl="1" indent="-457200">
                <a:buAutoNum type="alphaUcParenR"/>
              </a:pPr>
              <a:r>
                <a:rPr lang="en-US" sz="1400" b="1" dirty="0">
                  <a:solidFill>
                    <a:srgbClr val="FF0000"/>
                  </a:solidFill>
                </a:rPr>
                <a:t>3 &amp; 1</a:t>
              </a:r>
            </a:p>
          </p:txBody>
        </p:sp>
        <p:grpSp>
          <p:nvGrpSpPr>
            <p:cNvPr id="24" name="Group 23"/>
            <p:cNvGrpSpPr/>
            <p:nvPr/>
          </p:nvGrpSpPr>
          <p:grpSpPr>
            <a:xfrm>
              <a:off x="1513260" y="1431766"/>
              <a:ext cx="8776961" cy="2260867"/>
              <a:chOff x="1513260" y="1431766"/>
              <a:chExt cx="8776961" cy="2260867"/>
            </a:xfrm>
          </p:grpSpPr>
          <p:pic>
            <p:nvPicPr>
              <p:cNvPr id="25" name="Picture 24" descr="C:\Users\manish.kumar2\Desktop\SSR-SSE.PNG"/>
              <p:cNvPicPr/>
              <p:nvPr/>
            </p:nvPicPr>
            <p:blipFill rotWithShape="1">
              <a:blip r:embed="rId6" cstate="print">
                <a:extLst>
                  <a:ext uri="{28A0092B-C50C-407E-A947-70E740481C1C}">
                    <a14:useLocalDpi xmlns:a14="http://schemas.microsoft.com/office/drawing/2010/main" val="0"/>
                  </a:ext>
                </a:extLst>
              </a:blip>
              <a:srcRect l="2415" t="30912" r="68719" b="32948"/>
              <a:stretch/>
            </p:blipFill>
            <p:spPr bwMode="auto">
              <a:xfrm>
                <a:off x="1513260" y="1431767"/>
                <a:ext cx="2537139" cy="1867437"/>
              </a:xfrm>
              <a:prstGeom prst="rect">
                <a:avLst/>
              </a:prstGeom>
              <a:noFill/>
              <a:ln>
                <a:noFill/>
              </a:ln>
            </p:spPr>
          </p:pic>
          <p:sp>
            <p:nvSpPr>
              <p:cNvPr id="26" name="TextBox 25"/>
              <p:cNvSpPr txBox="1"/>
              <p:nvPr/>
            </p:nvSpPr>
            <p:spPr>
              <a:xfrm>
                <a:off x="2524250" y="3324960"/>
                <a:ext cx="825170" cy="367673"/>
              </a:xfrm>
              <a:prstGeom prst="rect">
                <a:avLst/>
              </a:prstGeom>
              <a:noFill/>
            </p:spPr>
            <p:txBody>
              <a:bodyPr wrap="square" rtlCol="0">
                <a:spAutoFit/>
              </a:bodyPr>
              <a:lstStyle/>
              <a:p>
                <a:r>
                  <a:rPr lang="en-US" sz="1200" dirty="0"/>
                  <a:t>(1)</a:t>
                </a:r>
              </a:p>
            </p:txBody>
          </p:sp>
          <p:sp>
            <p:nvSpPr>
              <p:cNvPr id="27" name="TextBox 26"/>
              <p:cNvSpPr txBox="1"/>
              <p:nvPr/>
            </p:nvSpPr>
            <p:spPr>
              <a:xfrm>
                <a:off x="5679576" y="3324960"/>
                <a:ext cx="733984" cy="367673"/>
              </a:xfrm>
              <a:prstGeom prst="rect">
                <a:avLst/>
              </a:prstGeom>
              <a:noFill/>
            </p:spPr>
            <p:txBody>
              <a:bodyPr wrap="square" rtlCol="0">
                <a:spAutoFit/>
              </a:bodyPr>
              <a:lstStyle/>
              <a:p>
                <a:r>
                  <a:rPr lang="en-US" sz="1200" dirty="0"/>
                  <a:t>(2)</a:t>
                </a:r>
              </a:p>
            </p:txBody>
          </p:sp>
          <p:sp>
            <p:nvSpPr>
              <p:cNvPr id="28" name="TextBox 27"/>
              <p:cNvSpPr txBox="1"/>
              <p:nvPr/>
            </p:nvSpPr>
            <p:spPr>
              <a:xfrm>
                <a:off x="8834900" y="3324960"/>
                <a:ext cx="691228" cy="367673"/>
              </a:xfrm>
              <a:prstGeom prst="rect">
                <a:avLst/>
              </a:prstGeom>
              <a:noFill/>
            </p:spPr>
            <p:txBody>
              <a:bodyPr wrap="square" rtlCol="0">
                <a:spAutoFit/>
              </a:bodyPr>
              <a:lstStyle/>
              <a:p>
                <a:r>
                  <a:rPr lang="en-US" sz="1200" dirty="0"/>
                  <a:t>(3)</a:t>
                </a:r>
              </a:p>
            </p:txBody>
          </p:sp>
          <p:pic>
            <p:nvPicPr>
              <p:cNvPr id="29" name="Picture 28" descr="C:\Users\manish.kumar2\Desktop\SSR-SSE.PNG"/>
              <p:cNvPicPr/>
              <p:nvPr/>
            </p:nvPicPr>
            <p:blipFill rotWithShape="1">
              <a:blip r:embed="rId6" cstate="print">
                <a:extLst>
                  <a:ext uri="{28A0092B-C50C-407E-A947-70E740481C1C}">
                    <a14:useLocalDpi xmlns:a14="http://schemas.microsoft.com/office/drawing/2010/main" val="0"/>
                  </a:ext>
                </a:extLst>
              </a:blip>
              <a:srcRect l="36481" t="30911" r="34653" b="32949"/>
              <a:stretch/>
            </p:blipFill>
            <p:spPr bwMode="auto">
              <a:xfrm>
                <a:off x="4636388" y="1431766"/>
                <a:ext cx="2537139" cy="1867437"/>
              </a:xfrm>
              <a:prstGeom prst="rect">
                <a:avLst/>
              </a:prstGeom>
              <a:noFill/>
              <a:ln>
                <a:noFill/>
              </a:ln>
            </p:spPr>
          </p:pic>
          <p:pic>
            <p:nvPicPr>
              <p:cNvPr id="30" name="Picture 29" descr="C:\Users\manish.kumar2\Desktop\SSR-SSE.PNG"/>
              <p:cNvPicPr/>
              <p:nvPr/>
            </p:nvPicPr>
            <p:blipFill rotWithShape="1">
              <a:blip r:embed="rId6" cstate="print">
                <a:extLst>
                  <a:ext uri="{28A0092B-C50C-407E-A947-70E740481C1C}">
                    <a14:useLocalDpi xmlns:a14="http://schemas.microsoft.com/office/drawing/2010/main" val="0"/>
                  </a:ext>
                </a:extLst>
              </a:blip>
              <a:srcRect l="70475" t="30908" r="733" b="32994"/>
              <a:stretch/>
            </p:blipFill>
            <p:spPr bwMode="auto">
              <a:xfrm>
                <a:off x="7759517" y="1431766"/>
                <a:ext cx="2530704" cy="1865226"/>
              </a:xfrm>
              <a:prstGeom prst="rect">
                <a:avLst/>
              </a:prstGeom>
              <a:noFill/>
              <a:ln>
                <a:noFill/>
              </a:ln>
            </p:spPr>
          </p:pic>
        </p:grpSp>
      </p:grpSp>
    </p:spTree>
    <p:extLst>
      <p:ext uri="{BB962C8B-B14F-4D97-AF65-F5344CB8AC3E}">
        <p14:creationId xmlns:p14="http://schemas.microsoft.com/office/powerpoint/2010/main" val="39678136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A60580-2B70-6940-B3F0-E4F8AB7AA3B6}" type="datetime1">
              <a:rPr lang="en-IN" smtClean="0"/>
              <a:t>24-10-2020</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52</a:t>
            </a:fld>
            <a:endParaRPr lang="en-IN"/>
          </a:p>
        </p:txBody>
      </p:sp>
      <p:sp>
        <p:nvSpPr>
          <p:cNvPr id="4" name="Title 3"/>
          <p:cNvSpPr>
            <a:spLocks noGrp="1"/>
          </p:cNvSpPr>
          <p:nvPr>
            <p:ph type="title"/>
          </p:nvPr>
        </p:nvSpPr>
        <p:spPr>
          <a:xfrm>
            <a:off x="178133" y="661306"/>
            <a:ext cx="5387435" cy="382564"/>
          </a:xfrm>
        </p:spPr>
        <p:txBody>
          <a:bodyPr/>
          <a:lstStyle/>
          <a:p>
            <a:r>
              <a:rPr lang="en-US" dirty="0"/>
              <a:t>Assumptions of Linear Regression</a:t>
            </a:r>
          </a:p>
        </p:txBody>
      </p:sp>
      <p:pic>
        <p:nvPicPr>
          <p:cNvPr id="4098" name="Picture 2" descr="https://miro.medium.com/max/393/1*Aa_SeKBSgtHNCBTb9KH8m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4741" y="906462"/>
            <a:ext cx="2037443" cy="147753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24396" y="952732"/>
            <a:ext cx="4572000" cy="1384995"/>
          </a:xfrm>
          <a:prstGeom prst="rect">
            <a:avLst/>
          </a:prstGeom>
        </p:spPr>
        <p:txBody>
          <a:bodyPr>
            <a:spAutoFit/>
          </a:bodyPr>
          <a:lstStyle/>
          <a:p>
            <a:r>
              <a:rPr lang="en-US" sz="1400" b="1" dirty="0">
                <a:latin typeface="Gill Sans MT" panose="020B0502020104020203" pitchFamily="34" charset="0"/>
              </a:rPr>
              <a:t>Linear Relationship between the features and target</a:t>
            </a:r>
          </a:p>
          <a:p>
            <a:endParaRPr lang="en-US" sz="1400" dirty="0">
              <a:latin typeface="Gill Sans MT" panose="020B0502020104020203" pitchFamily="34" charset="0"/>
            </a:endParaRPr>
          </a:p>
          <a:p>
            <a:r>
              <a:rPr lang="en-US" sz="1400" dirty="0">
                <a:latin typeface="Gill Sans MT" panose="020B0502020104020203" pitchFamily="34" charset="0"/>
              </a:rPr>
              <a:t>According to this assumption there is linear relationship between the features and target. Linear regression captures only linear relationship. This can be validated by plotting a scatter plot between the features and the target.</a:t>
            </a:r>
          </a:p>
        </p:txBody>
      </p:sp>
      <p:sp>
        <p:nvSpPr>
          <p:cNvPr id="7" name="Rectangle 6"/>
          <p:cNvSpPr/>
          <p:nvPr/>
        </p:nvSpPr>
        <p:spPr>
          <a:xfrm>
            <a:off x="3439886" y="2785929"/>
            <a:ext cx="5075464" cy="1384995"/>
          </a:xfrm>
          <a:prstGeom prst="rect">
            <a:avLst/>
          </a:prstGeom>
        </p:spPr>
        <p:txBody>
          <a:bodyPr wrap="square">
            <a:spAutoFit/>
          </a:bodyPr>
          <a:lstStyle/>
          <a:p>
            <a:pPr algn="r"/>
            <a:r>
              <a:rPr lang="en-US" sz="1400" b="1" dirty="0">
                <a:latin typeface="Gill Sans MT" panose="020B0502020104020203" pitchFamily="34" charset="0"/>
              </a:rPr>
              <a:t>Little or no Multicollinearity between the features</a:t>
            </a:r>
          </a:p>
          <a:p>
            <a:r>
              <a:rPr lang="en-US" sz="1400" dirty="0">
                <a:latin typeface="Gill Sans MT" panose="020B0502020104020203" pitchFamily="34" charset="0"/>
              </a:rPr>
              <a:t>Multicollinearity is a state of very high inter-correlations or inter-associations among the independent variables. It is therefore a type of disturbance in the data if present weakens the statistical power of the regression model. Pair plots and heat maps(correlation matrix) can be used for identifying highly correlated features.</a:t>
            </a:r>
          </a:p>
        </p:txBody>
      </p:sp>
      <p:pic>
        <p:nvPicPr>
          <p:cNvPr id="4100" name="Picture 4" descr="https://miro.medium.com/max/432/1*85dzrO9xgB6U5asEva1yzg.png"/>
          <p:cNvPicPr>
            <a:picLocks noChangeAspect="1" noChangeArrowheads="1"/>
          </p:cNvPicPr>
          <p:nvPr/>
        </p:nvPicPr>
        <p:blipFill rotWithShape="1">
          <a:blip r:embed="rId3">
            <a:extLst>
              <a:ext uri="{28A0092B-C50C-407E-A947-70E740481C1C}">
                <a14:useLocalDpi xmlns:a14="http://schemas.microsoft.com/office/drawing/2010/main" val="0"/>
              </a:ext>
            </a:extLst>
          </a:blip>
          <a:srcRect t="15711" r="4310" b="3451"/>
          <a:stretch/>
        </p:blipFill>
        <p:spPr bwMode="auto">
          <a:xfrm>
            <a:off x="836373" y="2694065"/>
            <a:ext cx="2174023" cy="15687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317009" y="4462350"/>
            <a:ext cx="6619164" cy="577081"/>
          </a:xfrm>
          <a:prstGeom prst="rect">
            <a:avLst/>
          </a:prstGeom>
        </p:spPr>
        <p:txBody>
          <a:bodyPr wrap="square">
            <a:spAutoFit/>
          </a:bodyPr>
          <a:lstStyle/>
          <a:p>
            <a:pPr algn="ctr"/>
            <a:r>
              <a:rPr lang="en-IN" sz="1050" dirty="0">
                <a:hlinkClick r:id="rId4"/>
              </a:rPr>
              <a:t>http://people.duke.edu/~rnau/testing.htm</a:t>
            </a:r>
            <a:endParaRPr lang="en-IN" sz="1050" dirty="0"/>
          </a:p>
          <a:p>
            <a:pPr algn="ctr"/>
            <a:r>
              <a:rPr lang="en-IN" sz="1050" dirty="0">
                <a:hlinkClick r:id="rId5"/>
              </a:rPr>
              <a:t>https://www.analyticsvidhya.com/blog/2016/07/deeper-regression-analysis-assumptions-plots-solutions/</a:t>
            </a:r>
            <a:endParaRPr lang="en-IN" sz="1050" dirty="0"/>
          </a:p>
          <a:p>
            <a:pPr algn="ctr"/>
            <a:endParaRPr lang="en-IN" sz="1050" dirty="0"/>
          </a:p>
        </p:txBody>
      </p:sp>
    </p:spTree>
    <p:extLst>
      <p:ext uri="{BB962C8B-B14F-4D97-AF65-F5344CB8AC3E}">
        <p14:creationId xmlns:p14="http://schemas.microsoft.com/office/powerpoint/2010/main" val="1774862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A60580-2B70-6940-B3F0-E4F8AB7AA3B6}" type="datetime1">
              <a:rPr lang="en-IN" smtClean="0"/>
              <a:t>24-10-2020</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53</a:t>
            </a:fld>
            <a:endParaRPr lang="en-IN"/>
          </a:p>
        </p:txBody>
      </p:sp>
      <p:sp>
        <p:nvSpPr>
          <p:cNvPr id="4" name="Title 3"/>
          <p:cNvSpPr>
            <a:spLocks noGrp="1"/>
          </p:cNvSpPr>
          <p:nvPr>
            <p:ph type="title"/>
          </p:nvPr>
        </p:nvSpPr>
        <p:spPr>
          <a:xfrm>
            <a:off x="316679" y="121966"/>
            <a:ext cx="5899064" cy="382564"/>
          </a:xfrm>
        </p:spPr>
        <p:txBody>
          <a:bodyPr/>
          <a:lstStyle/>
          <a:p>
            <a:r>
              <a:rPr lang="en-US" dirty="0"/>
              <a:t>Assumptions of Linear Regression</a:t>
            </a:r>
          </a:p>
        </p:txBody>
      </p:sp>
      <p:sp>
        <p:nvSpPr>
          <p:cNvPr id="5" name="Rectangle 4"/>
          <p:cNvSpPr/>
          <p:nvPr/>
        </p:nvSpPr>
        <p:spPr>
          <a:xfrm>
            <a:off x="628650" y="950169"/>
            <a:ext cx="7886700" cy="1169551"/>
          </a:xfrm>
          <a:prstGeom prst="rect">
            <a:avLst/>
          </a:prstGeom>
        </p:spPr>
        <p:txBody>
          <a:bodyPr wrap="square">
            <a:spAutoFit/>
          </a:bodyPr>
          <a:lstStyle/>
          <a:p>
            <a:r>
              <a:rPr lang="en-US" sz="1400" b="1" dirty="0">
                <a:latin typeface="Gill Sans MT" panose="020B0502020104020203" pitchFamily="34" charset="0"/>
              </a:rPr>
              <a:t>Homoscedasticity Assumption</a:t>
            </a:r>
          </a:p>
          <a:p>
            <a:endParaRPr lang="en-US" sz="1400" b="1" dirty="0">
              <a:latin typeface="Gill Sans MT" panose="020B0502020104020203" pitchFamily="34" charset="0"/>
            </a:endParaRPr>
          </a:p>
          <a:p>
            <a:r>
              <a:rPr lang="en-US" sz="1400" dirty="0">
                <a:latin typeface="Gill Sans MT" panose="020B0502020104020203" pitchFamily="34" charset="0"/>
              </a:rPr>
              <a:t>Homoscedasticity describes a situation in which the error term (that is, the “noise” or random disturbance in the relationship between the features and the target) is the same across all values of the independent variables</a:t>
            </a:r>
          </a:p>
        </p:txBody>
      </p:sp>
      <p:pic>
        <p:nvPicPr>
          <p:cNvPr id="6146" name="Picture 2" descr="https://miro.medium.com/max/1663/1*Jan9oVOzNqQyhA4bSg_zw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3592" y="2289449"/>
            <a:ext cx="6656816" cy="1725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7232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A60580-2B70-6940-B3F0-E4F8AB7AA3B6}" type="datetime1">
              <a:rPr lang="en-IN" smtClean="0"/>
              <a:t>24-10-2020</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54</a:t>
            </a:fld>
            <a:endParaRPr lang="en-IN"/>
          </a:p>
        </p:txBody>
      </p:sp>
      <p:sp>
        <p:nvSpPr>
          <p:cNvPr id="4" name="Title 3"/>
          <p:cNvSpPr>
            <a:spLocks noGrp="1"/>
          </p:cNvSpPr>
          <p:nvPr>
            <p:ph type="title"/>
          </p:nvPr>
        </p:nvSpPr>
        <p:spPr>
          <a:xfrm>
            <a:off x="316679" y="121966"/>
            <a:ext cx="6388921" cy="382564"/>
          </a:xfrm>
        </p:spPr>
        <p:txBody>
          <a:bodyPr/>
          <a:lstStyle/>
          <a:p>
            <a:r>
              <a:rPr lang="en-US" dirty="0"/>
              <a:t>Assumptions of Linear Regression</a:t>
            </a:r>
          </a:p>
        </p:txBody>
      </p:sp>
      <p:sp>
        <p:nvSpPr>
          <p:cNvPr id="5" name="Rectangle 4"/>
          <p:cNvSpPr/>
          <p:nvPr/>
        </p:nvSpPr>
        <p:spPr>
          <a:xfrm>
            <a:off x="536538" y="1113455"/>
            <a:ext cx="3839519" cy="2677656"/>
          </a:xfrm>
          <a:prstGeom prst="rect">
            <a:avLst/>
          </a:prstGeom>
        </p:spPr>
        <p:txBody>
          <a:bodyPr wrap="square">
            <a:spAutoFit/>
          </a:bodyPr>
          <a:lstStyle/>
          <a:p>
            <a:r>
              <a:rPr lang="en-US" sz="1400" b="1" dirty="0">
                <a:latin typeface="Gill Sans MT" panose="020B0502020104020203" pitchFamily="34" charset="0"/>
              </a:rPr>
              <a:t>Error terms are normally distributed with mean zero</a:t>
            </a:r>
          </a:p>
          <a:p>
            <a:endParaRPr lang="en-US" sz="1400" b="1" dirty="0">
              <a:latin typeface="Gill Sans MT" panose="020B0502020104020203" pitchFamily="34" charset="0"/>
            </a:endParaRPr>
          </a:p>
          <a:p>
            <a:r>
              <a:rPr lang="en-US" sz="1400" dirty="0">
                <a:latin typeface="Gill Sans MT" panose="020B0502020104020203" pitchFamily="34" charset="0"/>
              </a:rPr>
              <a:t>The fourth assumption is that the error(residuals) follow a normal distribution. One particular repercussion of the error terms not being normally distributed is that the p-values obtained during the hypothesis test to determine the significance of the coefficients become unreliable. </a:t>
            </a:r>
          </a:p>
          <a:p>
            <a:endParaRPr lang="en-US" sz="1400" dirty="0">
              <a:latin typeface="Gill Sans MT" panose="020B0502020104020203" pitchFamily="34" charset="0"/>
            </a:endParaRPr>
          </a:p>
          <a:p>
            <a:r>
              <a:rPr lang="en-US" sz="1400" dirty="0">
                <a:latin typeface="Gill Sans MT" panose="020B0502020104020203" pitchFamily="34" charset="0"/>
              </a:rPr>
              <a:t>Normal distribution of the residuals can be validated by plotting a q-q plot.</a:t>
            </a:r>
          </a:p>
        </p:txBody>
      </p:sp>
      <p:pic>
        <p:nvPicPr>
          <p:cNvPr id="7170" name="Picture 2" descr="https://miro.medium.com/max/648/1*QG3XRj1aC5rOVwBaBCOUX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194" y="1475418"/>
            <a:ext cx="4490811" cy="2169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7976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prstGeom prst="rect">
            <a:avLst/>
          </a:prstGeom>
        </p:spPr>
        <p:txBody>
          <a:bodyPr/>
          <a:lstStyle/>
          <a:p>
            <a:fld id="{396593F5-6942-624B-8688-4BABC64E2CFF}" type="datetime1">
              <a:rPr lang="en-IN">
                <a:latin typeface="Proxima Nova Rg" pitchFamily="50" charset="0"/>
              </a:rPr>
              <a:t>24-10-2020</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prstGeom prst="rect">
            <a:avLst/>
          </a:prstGeom>
        </p:spPr>
        <p:txBody>
          <a:bodyPr/>
          <a:lstStyle/>
          <a:p>
            <a:pPr algn="r"/>
            <a:fld id="{273EEA2F-D825-49D3-9C25-497F06EFD3F7}" type="slidenum">
              <a:rPr lang="en-IN">
                <a:latin typeface="Proxima Nova Rg" pitchFamily="50" charset="0"/>
              </a:rPr>
              <a:pPr algn="r"/>
              <a:t>55</a:t>
            </a:fld>
            <a:endParaRPr lang="en-IN" dirty="0">
              <a:latin typeface="Proxima Nova Rg" pitchFamily="50" charset="0"/>
            </a:endParaRPr>
          </a:p>
        </p:txBody>
      </p:sp>
      <p:sp>
        <p:nvSpPr>
          <p:cNvPr id="10" name="Title 9">
            <a:extLst>
              <a:ext uri="{FF2B5EF4-FFF2-40B4-BE49-F238E27FC236}">
                <a16:creationId xmlns:a16="http://schemas.microsoft.com/office/drawing/2014/main" id="{979AB7E2-FC75-4CBF-888C-F87DC593AD7A}"/>
              </a:ext>
            </a:extLst>
          </p:cNvPr>
          <p:cNvSpPr>
            <a:spLocks noGrp="1"/>
          </p:cNvSpPr>
          <p:nvPr>
            <p:ph type="title"/>
          </p:nvPr>
        </p:nvSpPr>
        <p:spPr/>
        <p:txBody>
          <a:bodyPr/>
          <a:lstStyle/>
          <a:p>
            <a:r>
              <a:rPr lang="en-US" dirty="0"/>
              <a:t>Polls</a:t>
            </a:r>
            <a:endParaRPr lang="en-IN" dirty="0"/>
          </a:p>
        </p:txBody>
      </p:sp>
      <p:sp>
        <p:nvSpPr>
          <p:cNvPr id="8" name="Rectangle 7"/>
          <p:cNvSpPr/>
          <p:nvPr/>
        </p:nvSpPr>
        <p:spPr>
          <a:xfrm>
            <a:off x="545944" y="835607"/>
            <a:ext cx="8193386" cy="3970318"/>
          </a:xfrm>
          <a:prstGeom prst="rect">
            <a:avLst/>
          </a:prstGeom>
        </p:spPr>
        <p:txBody>
          <a:bodyPr wrap="square">
            <a:spAutoFit/>
          </a:bodyPr>
          <a:lstStyle/>
          <a:p>
            <a:r>
              <a:rPr lang="en-US" sz="1400" dirty="0"/>
              <a:t>Q . In a simple linear regression model (One independent variable), If we change the input variable by 1 unit. How much output variable will change?</a:t>
            </a:r>
          </a:p>
          <a:p>
            <a:endParaRPr lang="en-US" sz="1400" dirty="0"/>
          </a:p>
          <a:p>
            <a:pPr marL="342900" indent="-342900">
              <a:buFont typeface="+mj-lt"/>
              <a:buAutoNum type="alphaLcParenR"/>
            </a:pPr>
            <a:r>
              <a:rPr lang="en-US" sz="1400" dirty="0"/>
              <a:t>by 1</a:t>
            </a:r>
          </a:p>
          <a:p>
            <a:pPr marL="342900" indent="-342900">
              <a:buFont typeface="+mj-lt"/>
              <a:buAutoNum type="alphaLcParenR"/>
            </a:pPr>
            <a:r>
              <a:rPr lang="en-US" sz="1400" dirty="0"/>
              <a:t>no change</a:t>
            </a:r>
          </a:p>
          <a:p>
            <a:pPr marL="342900" indent="-342900">
              <a:buFont typeface="+mj-lt"/>
              <a:buAutoNum type="alphaLcParenR"/>
            </a:pPr>
            <a:r>
              <a:rPr lang="en-US" sz="1400" dirty="0"/>
              <a:t>by intercept</a:t>
            </a:r>
          </a:p>
          <a:p>
            <a:pPr marL="342900" indent="-342900">
              <a:buFont typeface="+mj-lt"/>
              <a:buAutoNum type="alphaLcParenR"/>
            </a:pPr>
            <a:r>
              <a:rPr lang="en-US" sz="1400" dirty="0"/>
              <a:t>by its slope</a:t>
            </a:r>
          </a:p>
          <a:p>
            <a:pPr marL="342900" indent="-342900">
              <a:buFont typeface="+mj-lt"/>
              <a:buAutoNum type="alphaLcParenR"/>
            </a:pPr>
            <a:endParaRPr lang="en-US" sz="1400" dirty="0"/>
          </a:p>
          <a:p>
            <a:r>
              <a:rPr lang="en-US" sz="1400" dirty="0">
                <a:solidFill>
                  <a:srgbClr val="FF0000"/>
                </a:solidFill>
              </a:rPr>
              <a:t>The following scatterplot shows the relationship between the left and right forearm lengths (cm) for 55</a:t>
            </a:r>
          </a:p>
          <a:p>
            <a:r>
              <a:rPr lang="en-US" sz="1400" dirty="0">
                <a:solidFill>
                  <a:srgbClr val="FF0000"/>
                </a:solidFill>
              </a:rPr>
              <a:t>college students along with the regression line, where y =left forearm length x = right forearm length.</a:t>
            </a:r>
          </a:p>
          <a:p>
            <a:endParaRPr lang="en-US" sz="1400" dirty="0"/>
          </a:p>
          <a:p>
            <a:r>
              <a:rPr lang="en-US" sz="1400" dirty="0"/>
              <a:t>Q . Which of the following linear equation is correct?</a:t>
            </a:r>
          </a:p>
          <a:p>
            <a:endParaRPr lang="en-US" sz="1400" dirty="0"/>
          </a:p>
          <a:p>
            <a:pPr marL="342900" indent="-342900">
              <a:buFont typeface="+mj-lt"/>
              <a:buAutoNum type="alphaLcParenR"/>
            </a:pPr>
            <a:r>
              <a:rPr lang="es-ES" sz="1400" dirty="0"/>
              <a:t>Ŷ = 1.22 + 0.95x</a:t>
            </a:r>
          </a:p>
          <a:p>
            <a:pPr marL="342900" indent="-342900">
              <a:buFont typeface="+mj-lt"/>
              <a:buAutoNum type="alphaLcParenR"/>
            </a:pPr>
            <a:r>
              <a:rPr lang="es-ES" sz="1400" dirty="0"/>
              <a:t>Ŷ = 1.22 - 0.95x</a:t>
            </a:r>
          </a:p>
          <a:p>
            <a:pPr marL="342900" indent="-342900">
              <a:buFont typeface="+mj-lt"/>
              <a:buAutoNum type="alphaLcParenR"/>
            </a:pPr>
            <a:r>
              <a:rPr lang="es-ES" sz="1400" dirty="0"/>
              <a:t>Ẍ = 1.22 + 0.95y</a:t>
            </a:r>
          </a:p>
          <a:p>
            <a:pPr marL="342900" indent="-342900">
              <a:buFont typeface="+mj-lt"/>
              <a:buAutoNum type="alphaLcParenR"/>
            </a:pPr>
            <a:r>
              <a:rPr lang="es-ES" sz="1400" dirty="0"/>
              <a:t>Ẍ = 1.22 - 0.95y</a:t>
            </a:r>
          </a:p>
          <a:p>
            <a:endParaRPr lang="en-US" sz="1400" dirty="0"/>
          </a:p>
        </p:txBody>
      </p:sp>
      <p:pic>
        <p:nvPicPr>
          <p:cNvPr id="11" name="Picture 10">
            <a:extLst>
              <a:ext uri="{FF2B5EF4-FFF2-40B4-BE49-F238E27FC236}">
                <a16:creationId xmlns:a16="http://schemas.microsoft.com/office/drawing/2014/main" id="{C3A1B6DE-A8DD-41FE-BE9B-D4B1FDF13E8D}"/>
              </a:ext>
            </a:extLst>
          </p:cNvPr>
          <p:cNvPicPr>
            <a:picLocks noChangeAspect="1"/>
          </p:cNvPicPr>
          <p:nvPr/>
        </p:nvPicPr>
        <p:blipFill>
          <a:blip r:embed="rId2"/>
          <a:stretch>
            <a:fillRect/>
          </a:stretch>
        </p:blipFill>
        <p:spPr>
          <a:xfrm>
            <a:off x="6325883" y="3148807"/>
            <a:ext cx="2096122" cy="1551780"/>
          </a:xfrm>
          <a:prstGeom prst="rect">
            <a:avLst/>
          </a:prstGeom>
        </p:spPr>
      </p:pic>
    </p:spTree>
    <p:extLst>
      <p:ext uri="{BB962C8B-B14F-4D97-AF65-F5344CB8AC3E}">
        <p14:creationId xmlns:p14="http://schemas.microsoft.com/office/powerpoint/2010/main" val="36300661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89A3E8-F49E-487F-9564-755EB89B100A}"/>
              </a:ext>
            </a:extLst>
          </p:cNvPr>
          <p:cNvSpPr>
            <a:spLocks noGrp="1"/>
          </p:cNvSpPr>
          <p:nvPr>
            <p:ph type="dt" sz="half" idx="10"/>
          </p:nvPr>
        </p:nvSpPr>
        <p:spPr/>
        <p:txBody>
          <a:bodyPr/>
          <a:lstStyle/>
          <a:p>
            <a:fld id="{24A60580-2B70-6940-B3F0-E4F8AB7AA3B6}" type="datetime1">
              <a:rPr lang="en-IN" smtClean="0"/>
              <a:t>24-10-2020</a:t>
            </a:fld>
            <a:endParaRPr lang="en-IN"/>
          </a:p>
        </p:txBody>
      </p:sp>
      <p:sp>
        <p:nvSpPr>
          <p:cNvPr id="3" name="Slide Number Placeholder 2">
            <a:extLst>
              <a:ext uri="{FF2B5EF4-FFF2-40B4-BE49-F238E27FC236}">
                <a16:creationId xmlns:a16="http://schemas.microsoft.com/office/drawing/2014/main" id="{A61D8725-273B-4F19-A1F9-7C5A9FAD2D9D}"/>
              </a:ext>
            </a:extLst>
          </p:cNvPr>
          <p:cNvSpPr>
            <a:spLocks noGrp="1"/>
          </p:cNvSpPr>
          <p:nvPr>
            <p:ph type="sldNum" sz="quarter" idx="12"/>
          </p:nvPr>
        </p:nvSpPr>
        <p:spPr/>
        <p:txBody>
          <a:bodyPr/>
          <a:lstStyle/>
          <a:p>
            <a:fld id="{273EEA2F-D825-49D3-9C25-497F06EFD3F7}" type="slidenum">
              <a:rPr lang="en-IN" smtClean="0"/>
              <a:t>56</a:t>
            </a:fld>
            <a:endParaRPr lang="en-IN"/>
          </a:p>
        </p:txBody>
      </p:sp>
      <p:sp>
        <p:nvSpPr>
          <p:cNvPr id="4" name="Title 3">
            <a:extLst>
              <a:ext uri="{FF2B5EF4-FFF2-40B4-BE49-F238E27FC236}">
                <a16:creationId xmlns:a16="http://schemas.microsoft.com/office/drawing/2014/main" id="{428A25E0-8067-457F-976F-AF66E9E98F00}"/>
              </a:ext>
            </a:extLst>
          </p:cNvPr>
          <p:cNvSpPr>
            <a:spLocks noGrp="1"/>
          </p:cNvSpPr>
          <p:nvPr>
            <p:ph type="title"/>
          </p:nvPr>
        </p:nvSpPr>
        <p:spPr/>
        <p:txBody>
          <a:bodyPr/>
          <a:lstStyle/>
          <a:p>
            <a:r>
              <a:rPr lang="en-US" dirty="0"/>
              <a:t>Polls</a:t>
            </a:r>
            <a:endParaRPr lang="en-IN" dirty="0"/>
          </a:p>
        </p:txBody>
      </p:sp>
      <p:sp>
        <p:nvSpPr>
          <p:cNvPr id="5" name="Rectangle 4">
            <a:extLst>
              <a:ext uri="{FF2B5EF4-FFF2-40B4-BE49-F238E27FC236}">
                <a16:creationId xmlns:a16="http://schemas.microsoft.com/office/drawing/2014/main" id="{712C4A0B-677A-4E49-9F07-D621783F979E}"/>
              </a:ext>
            </a:extLst>
          </p:cNvPr>
          <p:cNvSpPr/>
          <p:nvPr/>
        </p:nvSpPr>
        <p:spPr>
          <a:xfrm>
            <a:off x="501227" y="934558"/>
            <a:ext cx="8155093" cy="3323987"/>
          </a:xfrm>
          <a:prstGeom prst="rect">
            <a:avLst/>
          </a:prstGeom>
        </p:spPr>
        <p:txBody>
          <a:bodyPr wrap="square">
            <a:spAutoFit/>
          </a:bodyPr>
          <a:lstStyle/>
          <a:p>
            <a:r>
              <a:rPr lang="en-US" sz="1400" dirty="0"/>
              <a:t>Q. One of the four choices is the value of the correlation for this situation. The correlation is</a:t>
            </a:r>
          </a:p>
          <a:p>
            <a:endParaRPr lang="en-US" sz="1400" dirty="0"/>
          </a:p>
          <a:p>
            <a:pPr marL="342900" indent="-342900">
              <a:buFont typeface="+mj-lt"/>
              <a:buAutoNum type="alphaLcParenR"/>
            </a:pPr>
            <a:r>
              <a:rPr lang="en-US" sz="1400" dirty="0"/>
              <a:t>–0.88</a:t>
            </a:r>
          </a:p>
          <a:p>
            <a:pPr marL="342900" indent="-342900">
              <a:buFont typeface="+mj-lt"/>
              <a:buAutoNum type="alphaLcParenR"/>
            </a:pPr>
            <a:r>
              <a:rPr lang="en-US" sz="1400" dirty="0"/>
              <a:t>0.00</a:t>
            </a:r>
          </a:p>
          <a:p>
            <a:pPr marL="342900" indent="-342900">
              <a:buFont typeface="+mj-lt"/>
              <a:buAutoNum type="alphaLcParenR"/>
            </a:pPr>
            <a:r>
              <a:rPr lang="en-US" sz="1400" dirty="0"/>
              <a:t>0.88</a:t>
            </a:r>
          </a:p>
          <a:p>
            <a:pPr marL="342900" indent="-342900">
              <a:buFont typeface="+mj-lt"/>
              <a:buAutoNum type="alphaLcParenR"/>
            </a:pPr>
            <a:r>
              <a:rPr lang="en-US" sz="1400" dirty="0"/>
              <a:t>1.00  </a:t>
            </a:r>
          </a:p>
          <a:p>
            <a:pPr marL="342900" indent="-342900">
              <a:buFont typeface="+mj-lt"/>
              <a:buAutoNum type="alphaLcParenR"/>
            </a:pPr>
            <a:endParaRPr lang="en-US" sz="1400" dirty="0"/>
          </a:p>
          <a:p>
            <a:pPr marL="342900" indent="-342900">
              <a:buFont typeface="+mj-lt"/>
              <a:buAutoNum type="alphaLcParenR"/>
            </a:pPr>
            <a:endParaRPr lang="en-US" sz="1400" dirty="0"/>
          </a:p>
          <a:p>
            <a:endParaRPr lang="en-US" sz="1400" dirty="0"/>
          </a:p>
          <a:p>
            <a:r>
              <a:rPr lang="en-US" sz="1400" dirty="0"/>
              <a:t>Q. The proportion of total variation explained by x, R2 , is closest to</a:t>
            </a:r>
          </a:p>
          <a:p>
            <a:endParaRPr lang="en-US" sz="1400" dirty="0"/>
          </a:p>
          <a:p>
            <a:pPr marL="342900" indent="-342900">
              <a:buFont typeface="+mj-lt"/>
              <a:buAutoNum type="alphaLcParenR"/>
            </a:pPr>
            <a:r>
              <a:rPr lang="en-IN" sz="1400" dirty="0"/>
              <a:t>–78.3%</a:t>
            </a:r>
          </a:p>
          <a:p>
            <a:pPr marL="342900" indent="-342900">
              <a:buFont typeface="+mj-lt"/>
              <a:buAutoNum type="alphaLcParenR"/>
            </a:pPr>
            <a:r>
              <a:rPr lang="en-IN" sz="1400" dirty="0"/>
              <a:t>0.0%</a:t>
            </a:r>
          </a:p>
          <a:p>
            <a:pPr marL="342900" indent="-342900">
              <a:buFont typeface="+mj-lt"/>
              <a:buAutoNum type="alphaLcParenR"/>
            </a:pPr>
            <a:r>
              <a:rPr lang="en-IN" sz="1400" dirty="0"/>
              <a:t>78.3%</a:t>
            </a:r>
          </a:p>
          <a:p>
            <a:pPr marL="342900" indent="-342900">
              <a:buFont typeface="+mj-lt"/>
              <a:buAutoNum type="alphaLcParenR"/>
            </a:pPr>
            <a:r>
              <a:rPr lang="en-IN" sz="1400" dirty="0"/>
              <a:t>100.0%</a:t>
            </a:r>
          </a:p>
        </p:txBody>
      </p:sp>
    </p:spTree>
    <p:extLst>
      <p:ext uri="{BB962C8B-B14F-4D97-AF65-F5344CB8AC3E}">
        <p14:creationId xmlns:p14="http://schemas.microsoft.com/office/powerpoint/2010/main" val="35342901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468117" y="4744814"/>
            <a:ext cx="2057400" cy="273844"/>
          </a:xfrm>
          <a:prstGeom prst="rect">
            <a:avLst/>
          </a:prstGeom>
        </p:spPr>
        <p:txBody>
          <a:bodyPr/>
          <a:lstStyle/>
          <a:p>
            <a:fld id="{396593F5-6942-624B-8688-4BABC64E2CFF}" type="datetime1">
              <a:rPr lang="en-IN">
                <a:latin typeface="Proxima Nova Rg" pitchFamily="50" charset="0"/>
              </a:rPr>
              <a:t>24-10-2020</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57</a:t>
            </a:fld>
            <a:endParaRPr lang="en-IN" dirty="0">
              <a:latin typeface="Proxima Nova Rg" pitchFamily="50" charset="0"/>
            </a:endParaRPr>
          </a:p>
        </p:txBody>
      </p:sp>
      <p:sp>
        <p:nvSpPr>
          <p:cNvPr id="8" name="Rectangle 7"/>
          <p:cNvSpPr/>
          <p:nvPr/>
        </p:nvSpPr>
        <p:spPr>
          <a:xfrm>
            <a:off x="942994" y="2293247"/>
            <a:ext cx="6781782" cy="369332"/>
          </a:xfrm>
          <a:prstGeom prst="rect">
            <a:avLst/>
          </a:prstGeom>
        </p:spPr>
        <p:txBody>
          <a:bodyPr wrap="square">
            <a:spAutoFit/>
          </a:bodyPr>
          <a:lstStyle/>
          <a:p>
            <a:pPr algn="ctr"/>
            <a:r>
              <a:rPr lang="en-US" dirty="0">
                <a:solidFill>
                  <a:schemeClr val="bg1"/>
                </a:solidFill>
              </a:rPr>
              <a:t>Difference between linear &amp; logistic regression</a:t>
            </a:r>
          </a:p>
        </p:txBody>
      </p:sp>
      <p:pic>
        <p:nvPicPr>
          <p:cNvPr id="6" name="Picture 4" descr="Related image"/>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100000"/>
                    </a14:imgEffect>
                    <a14:imgEffect>
                      <a14:saturation sat="101000"/>
                    </a14:imgEffect>
                    <a14:imgEffect>
                      <a14:brightnessContrast bright="100000" contrast="-34000"/>
                    </a14:imgEffect>
                  </a14:imgLayer>
                </a14:imgProps>
              </a:ext>
              <a:ext uri="{28A0092B-C50C-407E-A947-70E740481C1C}">
                <a14:useLocalDpi xmlns:a14="http://schemas.microsoft.com/office/drawing/2010/main" val="0"/>
              </a:ext>
            </a:extLst>
          </a:blip>
          <a:srcRect/>
          <a:stretch>
            <a:fillRect/>
          </a:stretch>
        </p:blipFill>
        <p:spPr bwMode="auto">
          <a:xfrm>
            <a:off x="7496175" y="2764971"/>
            <a:ext cx="1189264" cy="2378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9912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462726" y="4671888"/>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24-10-2020</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58</a:t>
            </a:fld>
            <a:endParaRPr lang="en-IN" sz="900" dirty="0">
              <a:solidFill>
                <a:srgbClr val="FF0000"/>
              </a:solidFill>
              <a:latin typeface="Proxima Nova Rg" pitchFamily="50" charset="0"/>
            </a:endParaRPr>
          </a:p>
        </p:txBody>
      </p:sp>
      <p:sp>
        <p:nvSpPr>
          <p:cNvPr id="2" name="Rectangle 1"/>
          <p:cNvSpPr/>
          <p:nvPr/>
        </p:nvSpPr>
        <p:spPr>
          <a:xfrm>
            <a:off x="254665" y="208407"/>
            <a:ext cx="2194190" cy="375487"/>
          </a:xfrm>
          <a:prstGeom prst="rect">
            <a:avLst/>
          </a:prstGeom>
        </p:spPr>
        <p:txBody>
          <a:bodyPr wrap="none">
            <a:spAutoFit/>
          </a:bodyPr>
          <a:lstStyle/>
          <a:p>
            <a:pPr defTabSz="685800">
              <a:lnSpc>
                <a:spcPct val="80000"/>
              </a:lnSpc>
              <a:spcBef>
                <a:spcPct val="0"/>
              </a:spcBef>
            </a:pPr>
            <a:r>
              <a:rPr lang="en-US" sz="2300" dirty="0">
                <a:solidFill>
                  <a:schemeClr val="bg1"/>
                </a:solidFill>
                <a:latin typeface="Proxima Nova Light" panose="02000506030000020004" pitchFamily="2" charset="77"/>
                <a:ea typeface="+mj-ea"/>
                <a:cs typeface="+mj-cs"/>
              </a:rPr>
              <a:t>Logistic regression</a:t>
            </a:r>
          </a:p>
        </p:txBody>
      </p:sp>
      <p:sp>
        <p:nvSpPr>
          <p:cNvPr id="7" name="Rectangle 6"/>
          <p:cNvSpPr/>
          <p:nvPr/>
        </p:nvSpPr>
        <p:spPr>
          <a:xfrm>
            <a:off x="462727" y="1068629"/>
            <a:ext cx="5403818" cy="2585323"/>
          </a:xfrm>
          <a:prstGeom prst="rect">
            <a:avLst/>
          </a:prstGeom>
        </p:spPr>
        <p:txBody>
          <a:bodyPr wrap="square">
            <a:spAutoFit/>
          </a:bodyPr>
          <a:lstStyle/>
          <a:p>
            <a:r>
              <a:rPr lang="en-US" b="1" i="0" dirty="0">
                <a:solidFill>
                  <a:srgbClr val="404040"/>
                </a:solidFill>
                <a:effectLst/>
                <a:latin typeface="Lato"/>
              </a:rPr>
              <a:t>What is </a:t>
            </a:r>
            <a:r>
              <a:rPr lang="en-US" b="1" dirty="0">
                <a:solidFill>
                  <a:srgbClr val="404040"/>
                </a:solidFill>
                <a:latin typeface="Lato"/>
              </a:rPr>
              <a:t>l</a:t>
            </a:r>
            <a:r>
              <a:rPr lang="en-US" b="1" i="0" dirty="0">
                <a:solidFill>
                  <a:srgbClr val="404040"/>
                </a:solidFill>
                <a:effectLst/>
                <a:latin typeface="Lato"/>
              </a:rPr>
              <a:t>ogistic regression?</a:t>
            </a:r>
          </a:p>
          <a:p>
            <a:endParaRPr lang="en-US" b="0" i="0" dirty="0">
              <a:solidFill>
                <a:srgbClr val="404040"/>
              </a:solidFill>
              <a:effectLst/>
              <a:latin typeface="Lato"/>
            </a:endParaRPr>
          </a:p>
          <a:p>
            <a:r>
              <a:rPr lang="en-US" b="0" i="0" dirty="0">
                <a:solidFill>
                  <a:srgbClr val="404040"/>
                </a:solidFill>
                <a:effectLst/>
                <a:latin typeface="Lato"/>
              </a:rPr>
              <a:t>Logistic regression is a classification algorithm used to assign observations to a discrete set of classes. Unlike linear regression which outputs continuous number values, logistic regression transforms its output using the logistic sigmoid function to return a probability value which can then be mapped to two or more discrete classes.</a:t>
            </a:r>
            <a:endParaRPr lang="en-US" dirty="0"/>
          </a:p>
        </p:txBody>
      </p:sp>
      <p:pic>
        <p:nvPicPr>
          <p:cNvPr id="12" name="Picture 4" descr="_images/logistic_regression_sigmoid_w_threshol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5770" y="1502981"/>
            <a:ext cx="2449709" cy="1716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7739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462726" y="4671888"/>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24-10-2020</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59</a:t>
            </a:fld>
            <a:endParaRPr lang="en-IN" sz="900" dirty="0">
              <a:solidFill>
                <a:srgbClr val="FF0000"/>
              </a:solidFill>
              <a:latin typeface="Proxima Nova Rg" pitchFamily="50" charset="0"/>
            </a:endParaRPr>
          </a:p>
        </p:txBody>
      </p:sp>
      <p:sp>
        <p:nvSpPr>
          <p:cNvPr id="2" name="Rectangle 1"/>
          <p:cNvSpPr/>
          <p:nvPr/>
        </p:nvSpPr>
        <p:spPr>
          <a:xfrm>
            <a:off x="254665" y="208407"/>
            <a:ext cx="2194190" cy="375487"/>
          </a:xfrm>
          <a:prstGeom prst="rect">
            <a:avLst/>
          </a:prstGeom>
        </p:spPr>
        <p:txBody>
          <a:bodyPr wrap="none">
            <a:spAutoFit/>
          </a:bodyPr>
          <a:lstStyle/>
          <a:p>
            <a:pPr defTabSz="685800">
              <a:lnSpc>
                <a:spcPct val="80000"/>
              </a:lnSpc>
              <a:spcBef>
                <a:spcPct val="0"/>
              </a:spcBef>
            </a:pPr>
            <a:r>
              <a:rPr lang="en-US" sz="2300" dirty="0">
                <a:solidFill>
                  <a:schemeClr val="bg1"/>
                </a:solidFill>
                <a:latin typeface="Proxima Nova Light" panose="02000506030000020004" pitchFamily="2" charset="77"/>
                <a:ea typeface="+mj-ea"/>
                <a:cs typeface="+mj-cs"/>
              </a:rPr>
              <a:t>Logistic regression</a:t>
            </a:r>
          </a:p>
        </p:txBody>
      </p:sp>
      <p:grpSp>
        <p:nvGrpSpPr>
          <p:cNvPr id="3" name="Group 2"/>
          <p:cNvGrpSpPr/>
          <p:nvPr/>
        </p:nvGrpSpPr>
        <p:grpSpPr>
          <a:xfrm>
            <a:off x="462726" y="807715"/>
            <a:ext cx="8106599" cy="4001095"/>
            <a:chOff x="462725" y="1029475"/>
            <a:chExt cx="8106599" cy="4001095"/>
          </a:xfrm>
        </p:grpSpPr>
        <p:sp>
          <p:nvSpPr>
            <p:cNvPr id="8" name="Rectangle 7"/>
            <p:cNvSpPr/>
            <p:nvPr/>
          </p:nvSpPr>
          <p:spPr>
            <a:xfrm>
              <a:off x="462725" y="1029475"/>
              <a:ext cx="8106599" cy="4001095"/>
            </a:xfrm>
            <a:prstGeom prst="rect">
              <a:avLst/>
            </a:prstGeom>
          </p:spPr>
          <p:txBody>
            <a:bodyPr wrap="square">
              <a:spAutoFit/>
            </a:bodyPr>
            <a:lstStyle/>
            <a:p>
              <a:r>
                <a:rPr lang="en-US" sz="1400" b="1" dirty="0">
                  <a:solidFill>
                    <a:srgbClr val="404040"/>
                  </a:solidFill>
                  <a:latin typeface="Lato"/>
                </a:rPr>
                <a:t>Sigmoid activation</a:t>
              </a:r>
            </a:p>
            <a:p>
              <a:r>
                <a:rPr lang="en-US" sz="1400" dirty="0">
                  <a:solidFill>
                    <a:srgbClr val="404040"/>
                  </a:solidFill>
                  <a:latin typeface="Lato"/>
                </a:rPr>
                <a:t>In order to map predicted values to probabilities, we use the sigmoid function. The function maps any real value into another value between 0 and 1. In machine learning, we use sigmoid to map predictions to probabilities.</a:t>
              </a:r>
            </a:p>
            <a:p>
              <a:endParaRPr lang="en-US" sz="1400" dirty="0">
                <a:solidFill>
                  <a:srgbClr val="404040"/>
                </a:solidFill>
                <a:latin typeface="Lato"/>
              </a:endParaRPr>
            </a:p>
            <a:p>
              <a:endParaRPr lang="en-US" sz="1400" dirty="0">
                <a:solidFill>
                  <a:srgbClr val="404040"/>
                </a:solidFill>
                <a:latin typeface="Lato"/>
              </a:endParaRPr>
            </a:p>
            <a:p>
              <a:endParaRPr lang="en-US" sz="1400" dirty="0">
                <a:solidFill>
                  <a:srgbClr val="404040"/>
                </a:solidFill>
                <a:latin typeface="Lato"/>
              </a:endParaRPr>
            </a:p>
            <a:p>
              <a:endParaRPr lang="en-US" sz="1400" dirty="0">
                <a:solidFill>
                  <a:srgbClr val="404040"/>
                </a:solidFill>
                <a:latin typeface="Lato"/>
              </a:endParaRPr>
            </a:p>
            <a:p>
              <a:endParaRPr lang="en-US" sz="1400" dirty="0">
                <a:solidFill>
                  <a:srgbClr val="404040"/>
                </a:solidFill>
                <a:latin typeface="Lato"/>
              </a:endParaRPr>
            </a:p>
            <a:p>
              <a:pPr lvl="0" fontAlgn="base">
                <a:spcBef>
                  <a:spcPct val="0"/>
                </a:spcBef>
                <a:spcAft>
                  <a:spcPct val="0"/>
                </a:spcAft>
              </a:pPr>
              <a:r>
                <a:rPr lang="en-US" altLang="en-US" sz="1400" b="1" dirty="0">
                  <a:solidFill>
                    <a:srgbClr val="404040"/>
                  </a:solidFill>
                  <a:latin typeface="Lato"/>
                </a:rPr>
                <a:t>Decision boundary</a:t>
              </a:r>
            </a:p>
            <a:p>
              <a:pPr lvl="0" fontAlgn="base">
                <a:spcBef>
                  <a:spcPct val="0"/>
                </a:spcBef>
                <a:spcAft>
                  <a:spcPct val="0"/>
                </a:spcAft>
              </a:pPr>
              <a:endParaRPr lang="en-US" altLang="en-US" sz="1400" b="1" dirty="0">
                <a:solidFill>
                  <a:srgbClr val="404040"/>
                </a:solidFill>
                <a:latin typeface="Lato"/>
              </a:endParaRPr>
            </a:p>
            <a:p>
              <a:pPr lvl="0" fontAlgn="base">
                <a:spcBef>
                  <a:spcPct val="0"/>
                </a:spcBef>
                <a:spcAft>
                  <a:spcPct val="0"/>
                </a:spcAft>
              </a:pPr>
              <a:r>
                <a:rPr lang="en-US" altLang="en-US" sz="1400" dirty="0">
                  <a:solidFill>
                    <a:srgbClr val="404040"/>
                  </a:solidFill>
                  <a:latin typeface="Lato"/>
                </a:rPr>
                <a:t>Our current prediction function returns a probability score between 0 and 1. In order to map this to a discrete class (true/false, cat/dog), we select a threshold value or tipping point above which we will classify values into class 1 and below which we classify values into class 2.</a:t>
              </a:r>
            </a:p>
            <a:p>
              <a:pPr lvl="0" fontAlgn="base">
                <a:spcBef>
                  <a:spcPct val="0"/>
                </a:spcBef>
                <a:spcAft>
                  <a:spcPct val="0"/>
                </a:spcAft>
              </a:pPr>
              <a:endParaRPr lang="en-US" altLang="en-US" sz="1400" dirty="0">
                <a:solidFill>
                  <a:srgbClr val="404040"/>
                </a:solidFill>
                <a:latin typeface="Lato"/>
              </a:endParaRPr>
            </a:p>
            <a:p>
              <a:pPr lvl="0" algn="ctr" defTabSz="914400" eaLnBrk="0" fontAlgn="base" hangingPunct="0">
                <a:spcBef>
                  <a:spcPct val="0"/>
                </a:spcBef>
                <a:spcAft>
                  <a:spcPct val="0"/>
                </a:spcAft>
              </a:pPr>
              <a:r>
                <a:rPr lang="en-US" altLang="en-US" sz="1400" dirty="0">
                  <a:solidFill>
                    <a:srgbClr val="404040"/>
                  </a:solidFill>
                  <a:latin typeface="MathJax_Math-italic"/>
                </a:rPr>
                <a:t>p</a:t>
              </a:r>
              <a:r>
                <a:rPr lang="en-US" altLang="en-US" sz="1400" dirty="0">
                  <a:solidFill>
                    <a:srgbClr val="404040"/>
                  </a:solidFill>
                  <a:latin typeface="MathJax_Main"/>
                </a:rPr>
                <a:t>≥0.5,</a:t>
              </a:r>
              <a:r>
                <a:rPr lang="en-US" altLang="en-US" sz="1400" dirty="0">
                  <a:solidFill>
                    <a:srgbClr val="404040"/>
                  </a:solidFill>
                  <a:latin typeface="MathJax_Math-italic"/>
                </a:rPr>
                <a:t>class</a:t>
              </a:r>
              <a:r>
                <a:rPr lang="en-US" altLang="en-US" sz="1400" dirty="0">
                  <a:solidFill>
                    <a:srgbClr val="404040"/>
                  </a:solidFill>
                  <a:latin typeface="MathJax_Main"/>
                </a:rPr>
                <a:t>=1</a:t>
              </a:r>
            </a:p>
            <a:p>
              <a:pPr lvl="0" algn="ctr" defTabSz="914400" eaLnBrk="0" fontAlgn="base" hangingPunct="0">
                <a:spcBef>
                  <a:spcPct val="0"/>
                </a:spcBef>
                <a:spcAft>
                  <a:spcPct val="0"/>
                </a:spcAft>
              </a:pPr>
              <a:r>
                <a:rPr lang="en-US" altLang="en-US" sz="1400" dirty="0">
                  <a:solidFill>
                    <a:srgbClr val="404040"/>
                  </a:solidFill>
                  <a:latin typeface="MathJax_Math-italic"/>
                </a:rPr>
                <a:t>p</a:t>
              </a:r>
              <a:r>
                <a:rPr lang="en-US" altLang="en-US" sz="1400" dirty="0">
                  <a:solidFill>
                    <a:srgbClr val="404040"/>
                  </a:solidFill>
                  <a:latin typeface="MathJax_Main"/>
                </a:rPr>
                <a:t>&lt;0.5,</a:t>
              </a:r>
              <a:r>
                <a:rPr lang="en-US" altLang="en-US" sz="1400" dirty="0">
                  <a:solidFill>
                    <a:srgbClr val="404040"/>
                  </a:solidFill>
                  <a:latin typeface="MathJax_Math-italic"/>
                </a:rPr>
                <a:t>class</a:t>
              </a:r>
              <a:r>
                <a:rPr lang="en-US" altLang="en-US" sz="1400" dirty="0">
                  <a:solidFill>
                    <a:srgbClr val="404040"/>
                  </a:solidFill>
                  <a:latin typeface="MathJax_Main"/>
                </a:rPr>
                <a:t>=0</a:t>
              </a:r>
              <a:endParaRPr lang="en-US" altLang="en-US" sz="1100" dirty="0"/>
            </a:p>
            <a:p>
              <a:endParaRPr lang="en-US" sz="1400" dirty="0">
                <a:solidFill>
                  <a:srgbClr val="404040"/>
                </a:solidFill>
                <a:latin typeface="Lato"/>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9518" y="2071428"/>
              <a:ext cx="1113012" cy="472187"/>
            </a:xfrm>
            <a:prstGeom prst="rect">
              <a:avLst/>
            </a:prstGeom>
          </p:spPr>
        </p:pic>
      </p:grpSp>
    </p:spTree>
    <p:extLst>
      <p:ext uri="{BB962C8B-B14F-4D97-AF65-F5344CB8AC3E}">
        <p14:creationId xmlns:p14="http://schemas.microsoft.com/office/powerpoint/2010/main" val="431472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377F04-22AC-4B94-B8D4-C2B2C8D7649F}"/>
              </a:ext>
            </a:extLst>
          </p:cNvPr>
          <p:cNvSpPr>
            <a:spLocks noGrp="1"/>
          </p:cNvSpPr>
          <p:nvPr>
            <p:ph type="dt" sz="half" idx="10"/>
          </p:nvPr>
        </p:nvSpPr>
        <p:spPr/>
        <p:txBody>
          <a:bodyPr/>
          <a:lstStyle/>
          <a:p>
            <a:fld id="{24A60580-2B70-6940-B3F0-E4F8AB7AA3B6}" type="datetime1">
              <a:rPr lang="en-IN" smtClean="0"/>
              <a:t>24-10-2020</a:t>
            </a:fld>
            <a:endParaRPr lang="en-IN" dirty="0"/>
          </a:p>
        </p:txBody>
      </p:sp>
      <p:sp>
        <p:nvSpPr>
          <p:cNvPr id="3" name="Slide Number Placeholder 2">
            <a:extLst>
              <a:ext uri="{FF2B5EF4-FFF2-40B4-BE49-F238E27FC236}">
                <a16:creationId xmlns:a16="http://schemas.microsoft.com/office/drawing/2014/main" id="{B7E71E96-3346-46E0-8694-75D9C0AA328C}"/>
              </a:ext>
            </a:extLst>
          </p:cNvPr>
          <p:cNvSpPr>
            <a:spLocks noGrp="1"/>
          </p:cNvSpPr>
          <p:nvPr>
            <p:ph type="sldNum" sz="quarter" idx="12"/>
          </p:nvPr>
        </p:nvSpPr>
        <p:spPr/>
        <p:txBody>
          <a:bodyPr/>
          <a:lstStyle/>
          <a:p>
            <a:fld id="{273EEA2F-D825-49D3-9C25-497F06EFD3F7}" type="slidenum">
              <a:rPr lang="en-IN" smtClean="0"/>
              <a:t>6</a:t>
            </a:fld>
            <a:endParaRPr lang="en-IN"/>
          </a:p>
        </p:txBody>
      </p:sp>
      <p:sp>
        <p:nvSpPr>
          <p:cNvPr id="4" name="Title 3">
            <a:extLst>
              <a:ext uri="{FF2B5EF4-FFF2-40B4-BE49-F238E27FC236}">
                <a16:creationId xmlns:a16="http://schemas.microsoft.com/office/drawing/2014/main" id="{834D23E5-6892-4EA8-AE12-6EF8CB67A229}"/>
              </a:ext>
            </a:extLst>
          </p:cNvPr>
          <p:cNvSpPr>
            <a:spLocks noGrp="1"/>
          </p:cNvSpPr>
          <p:nvPr>
            <p:ph type="title"/>
          </p:nvPr>
        </p:nvSpPr>
        <p:spPr/>
        <p:txBody>
          <a:bodyPr/>
          <a:lstStyle/>
          <a:p>
            <a:r>
              <a:rPr lang="en-IN" b="1" dirty="0"/>
              <a:t>Descriptive Statistics</a:t>
            </a:r>
            <a:endParaRPr lang="en-IN" dirty="0"/>
          </a:p>
        </p:txBody>
      </p:sp>
      <p:sp>
        <p:nvSpPr>
          <p:cNvPr id="5" name="Rectangle 4">
            <a:extLst>
              <a:ext uri="{FF2B5EF4-FFF2-40B4-BE49-F238E27FC236}">
                <a16:creationId xmlns:a16="http://schemas.microsoft.com/office/drawing/2014/main" id="{A2506104-04BC-4323-97C7-529D59C74CDC}"/>
              </a:ext>
            </a:extLst>
          </p:cNvPr>
          <p:cNvSpPr/>
          <p:nvPr/>
        </p:nvSpPr>
        <p:spPr>
          <a:xfrm>
            <a:off x="628650" y="938108"/>
            <a:ext cx="7886700" cy="646331"/>
          </a:xfrm>
          <a:prstGeom prst="rect">
            <a:avLst/>
          </a:prstGeom>
        </p:spPr>
        <p:txBody>
          <a:bodyPr wrap="square">
            <a:spAutoFit/>
          </a:bodyPr>
          <a:lstStyle/>
          <a:p>
            <a:pPr algn="ctr"/>
            <a:r>
              <a:rPr lang="en-US" dirty="0">
                <a:solidFill>
                  <a:srgbClr val="FF0000"/>
                </a:solidFill>
                <a:latin typeface="medium-content-serif-font"/>
              </a:rPr>
              <a:t>“</a:t>
            </a:r>
            <a:r>
              <a:rPr lang="en-US" dirty="0">
                <a:latin typeface="medium-content-serif-font"/>
              </a:rPr>
              <a:t> A descriptive statistic is a summary statistic that quantitatively describes or summarizes features of a collection of information. </a:t>
            </a:r>
            <a:r>
              <a:rPr lang="en-US" dirty="0">
                <a:solidFill>
                  <a:srgbClr val="FF0000"/>
                </a:solidFill>
                <a:latin typeface="medium-content-serif-font"/>
              </a:rPr>
              <a:t>“</a:t>
            </a:r>
            <a:endParaRPr lang="en-IN" dirty="0">
              <a:solidFill>
                <a:srgbClr val="FF0000"/>
              </a:solidFill>
            </a:endParaRPr>
          </a:p>
        </p:txBody>
      </p:sp>
      <p:sp>
        <p:nvSpPr>
          <p:cNvPr id="6" name="Rectangle 5">
            <a:extLst>
              <a:ext uri="{FF2B5EF4-FFF2-40B4-BE49-F238E27FC236}">
                <a16:creationId xmlns:a16="http://schemas.microsoft.com/office/drawing/2014/main" id="{AC15D524-6C1C-4A02-AF38-87F86577FED1}"/>
              </a:ext>
            </a:extLst>
          </p:cNvPr>
          <p:cNvSpPr/>
          <p:nvPr/>
        </p:nvSpPr>
        <p:spPr>
          <a:xfrm>
            <a:off x="3180176" y="1537619"/>
            <a:ext cx="2783647" cy="369332"/>
          </a:xfrm>
          <a:prstGeom prst="rect">
            <a:avLst/>
          </a:prstGeom>
        </p:spPr>
        <p:txBody>
          <a:bodyPr wrap="none">
            <a:spAutoFit/>
          </a:bodyPr>
          <a:lstStyle/>
          <a:p>
            <a:r>
              <a:rPr lang="en-IN" b="1" dirty="0">
                <a:solidFill>
                  <a:srgbClr val="FF0000"/>
                </a:solidFill>
                <a:latin typeface="medium-content-sans-serif-font"/>
              </a:rPr>
              <a:t>Measurement level of Data</a:t>
            </a:r>
            <a:endParaRPr lang="en-IN" b="1" i="0" dirty="0">
              <a:solidFill>
                <a:srgbClr val="FF0000"/>
              </a:solidFill>
              <a:effectLst/>
              <a:latin typeface="medium-content-sans-serif-font"/>
            </a:endParaRPr>
          </a:p>
        </p:txBody>
      </p:sp>
      <p:sp>
        <p:nvSpPr>
          <p:cNvPr id="7" name="Rectangle 6">
            <a:extLst>
              <a:ext uri="{FF2B5EF4-FFF2-40B4-BE49-F238E27FC236}">
                <a16:creationId xmlns:a16="http://schemas.microsoft.com/office/drawing/2014/main" id="{E905DF71-B3CA-48DE-BB69-8F5818C8C7D0}"/>
              </a:ext>
            </a:extLst>
          </p:cNvPr>
          <p:cNvSpPr/>
          <p:nvPr/>
        </p:nvSpPr>
        <p:spPr>
          <a:xfrm>
            <a:off x="628650" y="1943438"/>
            <a:ext cx="6424358" cy="646331"/>
          </a:xfrm>
          <a:prstGeom prst="rect">
            <a:avLst/>
          </a:prstGeom>
        </p:spPr>
        <p:txBody>
          <a:bodyPr wrap="square">
            <a:spAutoFit/>
          </a:bodyPr>
          <a:lstStyle/>
          <a:p>
            <a:r>
              <a:rPr lang="en-US" sz="1200" b="1" dirty="0">
                <a:solidFill>
                  <a:srgbClr val="FF0000"/>
                </a:solidFill>
                <a:latin typeface="Gill Sans MT" panose="020B0502020104020203" pitchFamily="34" charset="0"/>
              </a:rPr>
              <a:t>Cardinal Numbers</a:t>
            </a:r>
          </a:p>
          <a:p>
            <a:r>
              <a:rPr lang="en-US" sz="1200" dirty="0">
                <a:solidFill>
                  <a:srgbClr val="333333"/>
                </a:solidFill>
                <a:latin typeface="Gill Sans MT" panose="020B0502020104020203" pitchFamily="34" charset="0"/>
              </a:rPr>
              <a:t>A Cardinal Number says how many of something there are, such as one, two, three ..</a:t>
            </a:r>
          </a:p>
          <a:p>
            <a:r>
              <a:rPr lang="en-US" sz="1200" dirty="0">
                <a:solidFill>
                  <a:srgbClr val="333333"/>
                </a:solidFill>
                <a:latin typeface="Gill Sans MT" panose="020B0502020104020203" pitchFamily="34" charset="0"/>
              </a:rPr>
              <a:t>It answers the question "How Many?“ ,</a:t>
            </a:r>
            <a:r>
              <a:rPr lang="en-US" sz="1200" dirty="0">
                <a:latin typeface="Gill Sans MT" panose="020B0502020104020203" pitchFamily="34" charset="0"/>
              </a:rPr>
              <a:t> Example: here are </a:t>
            </a:r>
            <a:r>
              <a:rPr lang="en-US" sz="1200" b="1" dirty="0">
                <a:latin typeface="Gill Sans MT" panose="020B0502020104020203" pitchFamily="34" charset="0"/>
              </a:rPr>
              <a:t>five</a:t>
            </a:r>
            <a:r>
              <a:rPr lang="en-US" sz="1200" dirty="0">
                <a:latin typeface="Gill Sans MT" panose="020B0502020104020203" pitchFamily="34" charset="0"/>
              </a:rPr>
              <a:t> coins</a:t>
            </a:r>
            <a:endParaRPr lang="en-US" sz="1200" b="0" i="0" dirty="0">
              <a:solidFill>
                <a:srgbClr val="333333"/>
              </a:solidFill>
              <a:effectLst/>
              <a:latin typeface="Gill Sans MT" panose="020B0502020104020203" pitchFamily="34" charset="0"/>
            </a:endParaRPr>
          </a:p>
        </p:txBody>
      </p:sp>
      <p:pic>
        <p:nvPicPr>
          <p:cNvPr id="1026" name="Picture 2" descr="five coins">
            <a:extLst>
              <a:ext uri="{FF2B5EF4-FFF2-40B4-BE49-F238E27FC236}">
                <a16:creationId xmlns:a16="http://schemas.microsoft.com/office/drawing/2014/main" id="{6B1BD557-7D9D-4608-BDC9-70BDB6C03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2458" y="1947813"/>
            <a:ext cx="1181100" cy="8858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7A4BB55-EE48-4150-A712-5A36672D7954}"/>
              </a:ext>
            </a:extLst>
          </p:cNvPr>
          <p:cNvSpPr/>
          <p:nvPr/>
        </p:nvSpPr>
        <p:spPr>
          <a:xfrm>
            <a:off x="2523044" y="2938380"/>
            <a:ext cx="4906456" cy="646331"/>
          </a:xfrm>
          <a:prstGeom prst="rect">
            <a:avLst/>
          </a:prstGeom>
        </p:spPr>
        <p:txBody>
          <a:bodyPr wrap="square">
            <a:spAutoFit/>
          </a:bodyPr>
          <a:lstStyle/>
          <a:p>
            <a:r>
              <a:rPr lang="en-US" sz="1200" b="1" dirty="0">
                <a:solidFill>
                  <a:srgbClr val="FF0000"/>
                </a:solidFill>
                <a:latin typeface="Gill Sans MT" panose="020B0502020104020203" pitchFamily="34" charset="0"/>
              </a:rPr>
              <a:t>Ordinal Numbers</a:t>
            </a:r>
          </a:p>
          <a:p>
            <a:r>
              <a:rPr lang="en-US" sz="1200" dirty="0">
                <a:solidFill>
                  <a:srgbClr val="333333"/>
                </a:solidFill>
                <a:latin typeface="Gill Sans MT" panose="020B0502020104020203" pitchFamily="34" charset="0"/>
              </a:rPr>
              <a:t>An Ordinal Number tells us the position of something in a list.</a:t>
            </a:r>
            <a:r>
              <a:rPr lang="en-US" sz="1200" b="1" dirty="0">
                <a:solidFill>
                  <a:srgbClr val="333333"/>
                </a:solidFill>
                <a:latin typeface="Gill Sans MT" panose="020B0502020104020203" pitchFamily="34" charset="0"/>
              </a:rPr>
              <a:t>1st, 2nd, 3rd, 4th, 5th</a:t>
            </a:r>
            <a:r>
              <a:rPr lang="en-US" sz="1200" dirty="0">
                <a:solidFill>
                  <a:srgbClr val="333333"/>
                </a:solidFill>
                <a:latin typeface="Gill Sans MT" panose="020B0502020104020203" pitchFamily="34" charset="0"/>
              </a:rPr>
              <a:t> and so on, </a:t>
            </a:r>
            <a:r>
              <a:rPr lang="en-US" sz="1200" dirty="0" err="1">
                <a:solidFill>
                  <a:srgbClr val="333333"/>
                </a:solidFill>
                <a:latin typeface="Gill Sans MT" panose="020B0502020104020203" pitchFamily="34" charset="0"/>
              </a:rPr>
              <a:t>eg</a:t>
            </a:r>
            <a:r>
              <a:rPr lang="en-US" sz="1200" dirty="0">
                <a:solidFill>
                  <a:srgbClr val="333333"/>
                </a:solidFill>
                <a:latin typeface="Gill Sans MT" panose="020B0502020104020203" pitchFamily="34" charset="0"/>
              </a:rPr>
              <a:t>: Grades, Star Reviews, Position in Race, Date</a:t>
            </a:r>
            <a:endParaRPr lang="en-US" sz="1200" b="0" i="0" dirty="0">
              <a:solidFill>
                <a:srgbClr val="333333"/>
              </a:solidFill>
              <a:effectLst/>
              <a:latin typeface="Gill Sans MT" panose="020B0502020104020203" pitchFamily="34" charset="0"/>
            </a:endParaRPr>
          </a:p>
        </p:txBody>
      </p:sp>
      <p:pic>
        <p:nvPicPr>
          <p:cNvPr id="1028" name="Picture 4" descr="dog girl pups line">
            <a:extLst>
              <a:ext uri="{FF2B5EF4-FFF2-40B4-BE49-F238E27FC236}">
                <a16:creationId xmlns:a16="http://schemas.microsoft.com/office/drawing/2014/main" id="{EDD69F25-B34E-48BB-92A2-1CF6DB0EBD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712" y="2895281"/>
            <a:ext cx="1666875" cy="63817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7596941-DBE5-490A-85E6-4D384235EB63}"/>
              </a:ext>
            </a:extLst>
          </p:cNvPr>
          <p:cNvSpPr/>
          <p:nvPr/>
        </p:nvSpPr>
        <p:spPr>
          <a:xfrm>
            <a:off x="637094" y="3838968"/>
            <a:ext cx="6620765" cy="646331"/>
          </a:xfrm>
          <a:prstGeom prst="rect">
            <a:avLst/>
          </a:prstGeom>
        </p:spPr>
        <p:txBody>
          <a:bodyPr wrap="square">
            <a:spAutoFit/>
          </a:bodyPr>
          <a:lstStyle/>
          <a:p>
            <a:r>
              <a:rPr lang="en-US" sz="1200" b="1" dirty="0">
                <a:solidFill>
                  <a:srgbClr val="FF0000"/>
                </a:solidFill>
                <a:latin typeface="Gill Sans MT" panose="020B0502020104020203" pitchFamily="34" charset="0"/>
              </a:rPr>
              <a:t>Nominal Numbers</a:t>
            </a:r>
          </a:p>
          <a:p>
            <a:r>
              <a:rPr lang="en-US" sz="1200" dirty="0">
                <a:solidFill>
                  <a:srgbClr val="333333"/>
                </a:solidFill>
                <a:latin typeface="Gill Sans MT" panose="020B0502020104020203" pitchFamily="34" charset="0"/>
              </a:rPr>
              <a:t>A Nominal Number is a number used only as a name, or to identify something (not as an actual value or position) </a:t>
            </a:r>
            <a:r>
              <a:rPr lang="de-DE" sz="1200" dirty="0">
                <a:solidFill>
                  <a:srgbClr val="333333"/>
                </a:solidFill>
                <a:latin typeface="Gill Sans MT" panose="020B0502020104020203" pitchFamily="34" charset="0"/>
              </a:rPr>
              <a:t>eg: Brand Name, ZipCode, Gender</a:t>
            </a:r>
            <a:endParaRPr lang="en-US" sz="1200" b="0" i="0" dirty="0">
              <a:solidFill>
                <a:srgbClr val="333333"/>
              </a:solidFill>
              <a:effectLst/>
              <a:latin typeface="Gill Sans MT" panose="020B0502020104020203" pitchFamily="34" charset="0"/>
            </a:endParaRPr>
          </a:p>
        </p:txBody>
      </p:sp>
      <p:pic>
        <p:nvPicPr>
          <p:cNvPr id="1030" name="Picture 6" descr="soccer number 8">
            <a:extLst>
              <a:ext uri="{FF2B5EF4-FFF2-40B4-BE49-F238E27FC236}">
                <a16:creationId xmlns:a16="http://schemas.microsoft.com/office/drawing/2014/main" id="{42DAA1E0-6FC5-43D7-AF0B-15AC9A82D0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4558" y="2980974"/>
            <a:ext cx="799908" cy="1621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698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462726" y="4671888"/>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24-10-2020</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60</a:t>
            </a:fld>
            <a:endParaRPr lang="en-IN" sz="900" dirty="0">
              <a:solidFill>
                <a:srgbClr val="FF0000"/>
              </a:solidFill>
              <a:latin typeface="Proxima Nova Rg" pitchFamily="50" charset="0"/>
            </a:endParaRPr>
          </a:p>
        </p:txBody>
      </p:sp>
      <p:sp>
        <p:nvSpPr>
          <p:cNvPr id="2" name="Rectangle 1"/>
          <p:cNvSpPr/>
          <p:nvPr/>
        </p:nvSpPr>
        <p:spPr>
          <a:xfrm>
            <a:off x="254665" y="208407"/>
            <a:ext cx="2194190" cy="375487"/>
          </a:xfrm>
          <a:prstGeom prst="rect">
            <a:avLst/>
          </a:prstGeom>
        </p:spPr>
        <p:txBody>
          <a:bodyPr wrap="none">
            <a:spAutoFit/>
          </a:bodyPr>
          <a:lstStyle/>
          <a:p>
            <a:pPr defTabSz="685800">
              <a:lnSpc>
                <a:spcPct val="80000"/>
              </a:lnSpc>
              <a:spcBef>
                <a:spcPct val="0"/>
              </a:spcBef>
            </a:pPr>
            <a:r>
              <a:rPr lang="en-US" sz="2300" dirty="0">
                <a:solidFill>
                  <a:schemeClr val="bg1"/>
                </a:solidFill>
                <a:latin typeface="Proxima Nova Light" panose="02000506030000020004" pitchFamily="2" charset="77"/>
                <a:ea typeface="+mj-ea"/>
                <a:cs typeface="+mj-cs"/>
              </a:rPr>
              <a:t>Logistic regression</a:t>
            </a:r>
          </a:p>
        </p:txBody>
      </p:sp>
      <p:sp>
        <p:nvSpPr>
          <p:cNvPr id="3" name="Rectangle 2"/>
          <p:cNvSpPr/>
          <p:nvPr/>
        </p:nvSpPr>
        <p:spPr>
          <a:xfrm>
            <a:off x="462726" y="1032442"/>
            <a:ext cx="8296382" cy="2123658"/>
          </a:xfrm>
          <a:prstGeom prst="rect">
            <a:avLst/>
          </a:prstGeom>
        </p:spPr>
        <p:txBody>
          <a:bodyPr wrap="square">
            <a:spAutoFit/>
          </a:bodyPr>
          <a:lstStyle/>
          <a:p>
            <a:r>
              <a:rPr lang="en-US" sz="1200" b="1" dirty="0">
                <a:solidFill>
                  <a:srgbClr val="404040"/>
                </a:solidFill>
                <a:latin typeface="Roboto Slab"/>
              </a:rPr>
              <a:t>Cost function</a:t>
            </a:r>
          </a:p>
          <a:p>
            <a:endParaRPr lang="en-US" sz="1200" b="1" dirty="0">
              <a:solidFill>
                <a:srgbClr val="404040"/>
              </a:solidFill>
              <a:latin typeface="Roboto Slab"/>
            </a:endParaRPr>
          </a:p>
          <a:p>
            <a:r>
              <a:rPr lang="en-US" sz="1200" dirty="0">
                <a:solidFill>
                  <a:srgbClr val="404040"/>
                </a:solidFill>
                <a:latin typeface="Lato"/>
              </a:rPr>
              <a:t>But we shouldn’t use the same cost function MSE as we did for linear regression.</a:t>
            </a:r>
          </a:p>
          <a:p>
            <a:endParaRPr lang="en-US" sz="1200" dirty="0">
              <a:solidFill>
                <a:srgbClr val="404040"/>
              </a:solidFill>
              <a:latin typeface="Lato"/>
            </a:endParaRPr>
          </a:p>
          <a:p>
            <a:r>
              <a:rPr lang="en-US" sz="1200" dirty="0">
                <a:solidFill>
                  <a:srgbClr val="FF0000"/>
                </a:solidFill>
                <a:latin typeface="Lato"/>
              </a:rPr>
              <a:t>Why? </a:t>
            </a:r>
            <a:r>
              <a:rPr lang="en-US" sz="1200" dirty="0">
                <a:solidFill>
                  <a:srgbClr val="404040"/>
                </a:solidFill>
                <a:latin typeface="Lato"/>
              </a:rPr>
              <a:t>You can refer to chapter 3 of </a:t>
            </a:r>
            <a:r>
              <a:rPr lang="en-US" sz="1200" dirty="0">
                <a:solidFill>
                  <a:srgbClr val="404040"/>
                </a:solidFill>
                <a:latin typeface="Lato"/>
                <a:hlinkClick r:id="rId2"/>
              </a:rPr>
              <a:t>Michael Neilson’s deep learning book</a:t>
            </a:r>
            <a:r>
              <a:rPr lang="en-US" sz="1200" dirty="0">
                <a:solidFill>
                  <a:srgbClr val="404040"/>
                </a:solidFill>
                <a:latin typeface="Lato"/>
              </a:rPr>
              <a:t> for the complete explanation.</a:t>
            </a:r>
          </a:p>
          <a:p>
            <a:endParaRPr lang="en-US" sz="1200" dirty="0">
              <a:solidFill>
                <a:srgbClr val="404040"/>
              </a:solidFill>
              <a:latin typeface="Lato"/>
            </a:endParaRPr>
          </a:p>
          <a:p>
            <a:r>
              <a:rPr lang="en-US" sz="1200" dirty="0">
                <a:solidFill>
                  <a:srgbClr val="404040"/>
                </a:solidFill>
                <a:latin typeface="Lato"/>
              </a:rPr>
              <a:t>For now </a:t>
            </a:r>
          </a:p>
          <a:p>
            <a:endParaRPr lang="en-US" sz="1200" dirty="0">
              <a:solidFill>
                <a:srgbClr val="404040"/>
              </a:solidFill>
              <a:latin typeface="Lato"/>
            </a:endParaRPr>
          </a:p>
          <a:p>
            <a:r>
              <a:rPr lang="en-US" sz="1200" dirty="0">
                <a:solidFill>
                  <a:srgbClr val="404040"/>
                </a:solidFill>
                <a:latin typeface="Lato"/>
              </a:rPr>
              <a:t>it’s because our prediction function is non-linear Squaring this prediction as we do in MSE results in a non-convex function with many local minimums.</a:t>
            </a:r>
          </a:p>
          <a:p>
            <a:r>
              <a:rPr lang="en-US" sz="1200" dirty="0">
                <a:solidFill>
                  <a:srgbClr val="404040"/>
                </a:solidFill>
                <a:latin typeface="Lato"/>
              </a:rPr>
              <a:t>If our cost function has many local minimums, gradient descent may not find the optimal global minimum.</a:t>
            </a:r>
          </a:p>
        </p:txBody>
      </p:sp>
      <p:grpSp>
        <p:nvGrpSpPr>
          <p:cNvPr id="13" name="Group 12"/>
          <p:cNvGrpSpPr/>
          <p:nvPr/>
        </p:nvGrpSpPr>
        <p:grpSpPr>
          <a:xfrm>
            <a:off x="4294598" y="3346141"/>
            <a:ext cx="4274727" cy="1258341"/>
            <a:chOff x="2953683" y="4328362"/>
            <a:chExt cx="6361905" cy="2243707"/>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3683" y="4328362"/>
              <a:ext cx="6361905" cy="1961905"/>
            </a:xfrm>
            <a:prstGeom prst="rect">
              <a:avLst/>
            </a:prstGeom>
          </p:spPr>
        </p:pic>
        <p:sp>
          <p:nvSpPr>
            <p:cNvPr id="15" name="TextBox 14"/>
            <p:cNvSpPr txBox="1"/>
            <p:nvPr/>
          </p:nvSpPr>
          <p:spPr>
            <a:xfrm>
              <a:off x="4198513" y="6105601"/>
              <a:ext cx="1030310" cy="466468"/>
            </a:xfrm>
            <a:prstGeom prst="rect">
              <a:avLst/>
            </a:prstGeom>
            <a:noFill/>
          </p:spPr>
          <p:txBody>
            <a:bodyPr wrap="square" rtlCol="0">
              <a:spAutoFit/>
            </a:bodyPr>
            <a:lstStyle/>
            <a:p>
              <a:r>
                <a:rPr lang="en-US" sz="1100" dirty="0"/>
                <a:t>Convex</a:t>
              </a:r>
            </a:p>
          </p:txBody>
        </p:sp>
        <p:sp>
          <p:nvSpPr>
            <p:cNvPr id="16" name="TextBox 15"/>
            <p:cNvSpPr txBox="1"/>
            <p:nvPr/>
          </p:nvSpPr>
          <p:spPr>
            <a:xfrm>
              <a:off x="7443988" y="6105601"/>
              <a:ext cx="1481072" cy="466468"/>
            </a:xfrm>
            <a:prstGeom prst="rect">
              <a:avLst/>
            </a:prstGeom>
            <a:noFill/>
          </p:spPr>
          <p:txBody>
            <a:bodyPr wrap="square" rtlCol="0">
              <a:spAutoFit/>
            </a:bodyPr>
            <a:lstStyle/>
            <a:p>
              <a:r>
                <a:rPr lang="en-US" sz="1100" dirty="0"/>
                <a:t>Non - Convex</a:t>
              </a:r>
            </a:p>
          </p:txBody>
        </p:sp>
      </p:grpSp>
      <p:pic>
        <p:nvPicPr>
          <p:cNvPr id="17" name="Picture 8" descr="_images/ng_cost_function_logisti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012" y="3417186"/>
            <a:ext cx="3133593" cy="958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2802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89A3E8-F49E-487F-9564-755EB89B100A}"/>
              </a:ext>
            </a:extLst>
          </p:cNvPr>
          <p:cNvSpPr>
            <a:spLocks noGrp="1"/>
          </p:cNvSpPr>
          <p:nvPr>
            <p:ph type="dt" sz="half" idx="10"/>
          </p:nvPr>
        </p:nvSpPr>
        <p:spPr/>
        <p:txBody>
          <a:bodyPr/>
          <a:lstStyle/>
          <a:p>
            <a:fld id="{24A60580-2B70-6940-B3F0-E4F8AB7AA3B6}" type="datetime1">
              <a:rPr lang="en-IN" smtClean="0"/>
              <a:t>24-10-2020</a:t>
            </a:fld>
            <a:endParaRPr lang="en-IN" dirty="0"/>
          </a:p>
        </p:txBody>
      </p:sp>
      <p:sp>
        <p:nvSpPr>
          <p:cNvPr id="3" name="Slide Number Placeholder 2">
            <a:extLst>
              <a:ext uri="{FF2B5EF4-FFF2-40B4-BE49-F238E27FC236}">
                <a16:creationId xmlns:a16="http://schemas.microsoft.com/office/drawing/2014/main" id="{A61D8725-273B-4F19-A1F9-7C5A9FAD2D9D}"/>
              </a:ext>
            </a:extLst>
          </p:cNvPr>
          <p:cNvSpPr>
            <a:spLocks noGrp="1"/>
          </p:cNvSpPr>
          <p:nvPr>
            <p:ph type="sldNum" sz="quarter" idx="12"/>
          </p:nvPr>
        </p:nvSpPr>
        <p:spPr/>
        <p:txBody>
          <a:bodyPr/>
          <a:lstStyle/>
          <a:p>
            <a:fld id="{273EEA2F-D825-49D3-9C25-497F06EFD3F7}" type="slidenum">
              <a:rPr lang="en-IN" smtClean="0"/>
              <a:t>61</a:t>
            </a:fld>
            <a:endParaRPr lang="en-IN"/>
          </a:p>
        </p:txBody>
      </p:sp>
      <p:sp>
        <p:nvSpPr>
          <p:cNvPr id="4" name="Title 3">
            <a:extLst>
              <a:ext uri="{FF2B5EF4-FFF2-40B4-BE49-F238E27FC236}">
                <a16:creationId xmlns:a16="http://schemas.microsoft.com/office/drawing/2014/main" id="{428A25E0-8067-457F-976F-AF66E9E98F00}"/>
              </a:ext>
            </a:extLst>
          </p:cNvPr>
          <p:cNvSpPr>
            <a:spLocks noGrp="1"/>
          </p:cNvSpPr>
          <p:nvPr>
            <p:ph type="title"/>
          </p:nvPr>
        </p:nvSpPr>
        <p:spPr/>
        <p:txBody>
          <a:bodyPr/>
          <a:lstStyle/>
          <a:p>
            <a:r>
              <a:rPr lang="en-US" dirty="0"/>
              <a:t>Polls</a:t>
            </a:r>
            <a:endParaRPr lang="en-IN" dirty="0"/>
          </a:p>
        </p:txBody>
      </p:sp>
      <p:sp>
        <p:nvSpPr>
          <p:cNvPr id="5" name="Rectangle 4">
            <a:extLst>
              <a:ext uri="{FF2B5EF4-FFF2-40B4-BE49-F238E27FC236}">
                <a16:creationId xmlns:a16="http://schemas.microsoft.com/office/drawing/2014/main" id="{712C4A0B-677A-4E49-9F07-D621783F979E}"/>
              </a:ext>
            </a:extLst>
          </p:cNvPr>
          <p:cNvSpPr/>
          <p:nvPr/>
        </p:nvSpPr>
        <p:spPr>
          <a:xfrm>
            <a:off x="494453" y="796945"/>
            <a:ext cx="8155093" cy="3970318"/>
          </a:xfrm>
          <a:prstGeom prst="rect">
            <a:avLst/>
          </a:prstGeom>
        </p:spPr>
        <p:txBody>
          <a:bodyPr wrap="square">
            <a:spAutoFit/>
          </a:bodyPr>
          <a:lstStyle/>
          <a:p>
            <a:r>
              <a:rPr lang="en-US" sz="1400" dirty="0">
                <a:solidFill>
                  <a:srgbClr val="FF0000"/>
                </a:solidFill>
              </a:rPr>
              <a:t>Suppose that seven out of 10 males are admitted to an engineering school while three of 10 females are</a:t>
            </a:r>
          </a:p>
          <a:p>
            <a:r>
              <a:rPr lang="en-US" sz="1400" dirty="0">
                <a:solidFill>
                  <a:srgbClr val="FF0000"/>
                </a:solidFill>
              </a:rPr>
              <a:t>admitted. </a:t>
            </a:r>
          </a:p>
          <a:p>
            <a:endParaRPr lang="en-US" sz="1400" dirty="0"/>
          </a:p>
          <a:p>
            <a:r>
              <a:rPr lang="en-US" sz="1400" dirty="0"/>
              <a:t>Q. The odds for admitting a male are:</a:t>
            </a:r>
          </a:p>
          <a:p>
            <a:pPr marL="342900" indent="-342900">
              <a:buFont typeface="+mj-lt"/>
              <a:buAutoNum type="alphaLcParenR"/>
            </a:pPr>
            <a:r>
              <a:rPr lang="en-US" sz="1400" dirty="0"/>
              <a:t>2.5</a:t>
            </a:r>
          </a:p>
          <a:p>
            <a:pPr marL="342900" indent="-342900">
              <a:buFont typeface="+mj-lt"/>
              <a:buAutoNum type="alphaLcParenR"/>
            </a:pPr>
            <a:r>
              <a:rPr lang="en-US" sz="1400" dirty="0"/>
              <a:t>2.3</a:t>
            </a:r>
          </a:p>
          <a:p>
            <a:pPr marL="342900" indent="-342900">
              <a:buFont typeface="+mj-lt"/>
              <a:buAutoNum type="alphaLcParenR"/>
            </a:pPr>
            <a:r>
              <a:rPr lang="en-US" sz="1400" dirty="0"/>
              <a:t>0.48</a:t>
            </a:r>
          </a:p>
          <a:p>
            <a:endParaRPr lang="en-US" sz="1400" dirty="0"/>
          </a:p>
          <a:p>
            <a:r>
              <a:rPr lang="en-US" sz="1400" dirty="0"/>
              <a:t>Q. The odds for admitting a female are:</a:t>
            </a:r>
          </a:p>
          <a:p>
            <a:pPr marL="342900" indent="-342900">
              <a:buFont typeface="+mj-lt"/>
              <a:buAutoNum type="alphaLcParenR"/>
            </a:pPr>
            <a:r>
              <a:rPr lang="en-IN" sz="1400" dirty="0"/>
              <a:t>2.5</a:t>
            </a:r>
          </a:p>
          <a:p>
            <a:pPr marL="342900" indent="-342900">
              <a:buFont typeface="+mj-lt"/>
              <a:buAutoNum type="alphaLcParenR"/>
            </a:pPr>
            <a:r>
              <a:rPr lang="en-IN" sz="1400" dirty="0"/>
              <a:t>2.3</a:t>
            </a:r>
          </a:p>
          <a:p>
            <a:pPr marL="342900" indent="-342900">
              <a:buFont typeface="+mj-lt"/>
              <a:buAutoNum type="alphaLcParenR"/>
            </a:pPr>
            <a:r>
              <a:rPr lang="en-IN" sz="1400" dirty="0"/>
              <a:t>0.42</a:t>
            </a:r>
          </a:p>
          <a:p>
            <a:pPr marL="342900" indent="-342900">
              <a:buFont typeface="+mj-lt"/>
              <a:buAutoNum type="alphaLcParenR"/>
            </a:pPr>
            <a:endParaRPr lang="en-IN" sz="1400" dirty="0"/>
          </a:p>
          <a:p>
            <a:r>
              <a:rPr lang="en-IN" sz="1400" dirty="0"/>
              <a:t>Q.</a:t>
            </a:r>
            <a:r>
              <a:rPr lang="en-US" sz="1400" dirty="0"/>
              <a:t> What is the odds ratio for admission?</a:t>
            </a:r>
          </a:p>
          <a:p>
            <a:pPr marL="342900" indent="-342900">
              <a:buFont typeface="+mj-lt"/>
              <a:buAutoNum type="alphaLcParenR"/>
            </a:pPr>
            <a:r>
              <a:rPr lang="en-IN" sz="1400" dirty="0"/>
              <a:t>2.5</a:t>
            </a:r>
          </a:p>
          <a:p>
            <a:pPr marL="342900" indent="-342900">
              <a:buFont typeface="+mj-lt"/>
              <a:buAutoNum type="alphaLcParenR"/>
            </a:pPr>
            <a:r>
              <a:rPr lang="en-IN" sz="1400" dirty="0"/>
              <a:t>5.4</a:t>
            </a:r>
          </a:p>
          <a:p>
            <a:pPr marL="342900" indent="-342900">
              <a:buFont typeface="+mj-lt"/>
              <a:buAutoNum type="alphaLcParenR"/>
            </a:pPr>
            <a:r>
              <a:rPr lang="en-IN" sz="1400" dirty="0"/>
              <a:t>4.8</a:t>
            </a:r>
          </a:p>
          <a:p>
            <a:endParaRPr lang="en-IN" sz="1400" dirty="0"/>
          </a:p>
        </p:txBody>
      </p:sp>
    </p:spTree>
    <p:extLst>
      <p:ext uri="{BB962C8B-B14F-4D97-AF65-F5344CB8AC3E}">
        <p14:creationId xmlns:p14="http://schemas.microsoft.com/office/powerpoint/2010/main" val="9607563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462726" y="4671888"/>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24-10-2020</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62</a:t>
            </a:fld>
            <a:endParaRPr lang="en-IN" sz="900" dirty="0">
              <a:solidFill>
                <a:srgbClr val="FF0000"/>
              </a:solidFill>
              <a:latin typeface="Proxima Nova Rg" pitchFamily="50" charset="0"/>
            </a:endParaRPr>
          </a:p>
        </p:txBody>
      </p:sp>
      <p:sp>
        <p:nvSpPr>
          <p:cNvPr id="2" name="Rectangle 1"/>
          <p:cNvSpPr/>
          <p:nvPr/>
        </p:nvSpPr>
        <p:spPr>
          <a:xfrm>
            <a:off x="254665" y="208407"/>
            <a:ext cx="1485791" cy="375487"/>
          </a:xfrm>
          <a:prstGeom prst="rect">
            <a:avLst/>
          </a:prstGeom>
        </p:spPr>
        <p:txBody>
          <a:bodyPr wrap="none">
            <a:spAutoFit/>
          </a:bodyPr>
          <a:lstStyle/>
          <a:p>
            <a:pPr defTabSz="685800">
              <a:lnSpc>
                <a:spcPct val="80000"/>
              </a:lnSpc>
              <a:spcBef>
                <a:spcPct val="0"/>
              </a:spcBef>
            </a:pPr>
            <a:r>
              <a:rPr lang="en-US" sz="2300" dirty="0">
                <a:solidFill>
                  <a:schemeClr val="bg1"/>
                </a:solidFill>
                <a:latin typeface="Proxima Nova Light" panose="02000506030000020004" pitchFamily="2" charset="77"/>
                <a:ea typeface="+mj-ea"/>
                <a:cs typeface="+mj-cs"/>
              </a:rPr>
              <a:t>Naive Bayes</a:t>
            </a:r>
          </a:p>
        </p:txBody>
      </p:sp>
      <p:grpSp>
        <p:nvGrpSpPr>
          <p:cNvPr id="12" name="Group 11"/>
          <p:cNvGrpSpPr/>
          <p:nvPr/>
        </p:nvGrpSpPr>
        <p:grpSpPr>
          <a:xfrm>
            <a:off x="341876" y="791946"/>
            <a:ext cx="8524222" cy="3879942"/>
            <a:chOff x="716355" y="552649"/>
            <a:chExt cx="10936875" cy="4915586"/>
          </a:xfrm>
        </p:grpSpPr>
        <p:sp>
          <p:nvSpPr>
            <p:cNvPr id="18" name="Rectangle 17"/>
            <p:cNvSpPr/>
            <p:nvPr/>
          </p:nvSpPr>
          <p:spPr>
            <a:xfrm>
              <a:off x="716355" y="552649"/>
              <a:ext cx="10797358" cy="916677"/>
            </a:xfrm>
            <a:prstGeom prst="rect">
              <a:avLst/>
            </a:prstGeom>
          </p:spPr>
          <p:txBody>
            <a:bodyPr wrap="square">
              <a:spAutoFit/>
            </a:bodyPr>
            <a:lstStyle/>
            <a:p>
              <a:r>
                <a:rPr lang="en-US" sz="1200" b="1" i="0" dirty="0">
                  <a:solidFill>
                    <a:srgbClr val="FF0000"/>
                  </a:solidFill>
                  <a:effectLst/>
                  <a:latin typeface="medium-content-title-font"/>
                </a:rPr>
                <a:t>What is Naive </a:t>
              </a:r>
              <a:r>
                <a:rPr lang="en-US" sz="1200" b="1" dirty="0">
                  <a:solidFill>
                    <a:srgbClr val="FF0000"/>
                  </a:solidFill>
                  <a:latin typeface="medium-content-title-font"/>
                </a:rPr>
                <a:t>Bayes</a:t>
              </a:r>
              <a:r>
                <a:rPr lang="en-US" sz="1200" b="1" i="0" dirty="0">
                  <a:solidFill>
                    <a:srgbClr val="FF0000"/>
                  </a:solidFill>
                  <a:effectLst/>
                  <a:latin typeface="medium-content-title-font"/>
                </a:rPr>
                <a:t>?</a:t>
              </a:r>
            </a:p>
            <a:p>
              <a:endParaRPr lang="en-US" sz="1200" b="0" i="0" dirty="0">
                <a:effectLst/>
                <a:latin typeface="medium-content-title-font"/>
              </a:endParaRPr>
            </a:p>
            <a:p>
              <a:r>
                <a:rPr lang="en-US" sz="1200" b="0" i="0" dirty="0">
                  <a:effectLst/>
                  <a:latin typeface="medium-content-serif-font"/>
                </a:rPr>
                <a:t>A Naive Bayes classifier is a probabilistic machine learning model that is based on the Bayes theorem</a:t>
              </a:r>
              <a:endParaRPr lang="en-US" sz="1200" dirty="0"/>
            </a:p>
          </p:txBody>
        </p:sp>
        <p:grpSp>
          <p:nvGrpSpPr>
            <p:cNvPr id="19" name="Group 18"/>
            <p:cNvGrpSpPr/>
            <p:nvPr/>
          </p:nvGrpSpPr>
          <p:grpSpPr>
            <a:xfrm>
              <a:off x="1333657" y="1534771"/>
              <a:ext cx="10319573" cy="1178585"/>
              <a:chOff x="1051608" y="1999617"/>
              <a:chExt cx="10585559" cy="1501997"/>
            </a:xfrm>
          </p:grpSpPr>
          <p:pic>
            <p:nvPicPr>
              <p:cNvPr id="24" name="Picture 2" descr="https://cdn-images-1.medium.com/max/800/1*tjcmj9cDQ-rHXAtxCu5bRQ.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1608" y="2558975"/>
                <a:ext cx="2128431" cy="764716"/>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1254292" y="2017384"/>
                <a:ext cx="1747272" cy="500666"/>
              </a:xfrm>
              <a:prstGeom prst="rect">
                <a:avLst/>
              </a:prstGeom>
            </p:spPr>
            <p:txBody>
              <a:bodyPr wrap="none">
                <a:spAutoFit/>
              </a:bodyPr>
              <a:lstStyle/>
              <a:p>
                <a:r>
                  <a:rPr lang="en-US" sz="1200" b="1" i="0" dirty="0">
                    <a:solidFill>
                      <a:srgbClr val="FF0000"/>
                    </a:solidFill>
                    <a:effectLst/>
                    <a:latin typeface="medium-content-sans-serif-font"/>
                  </a:rPr>
                  <a:t>Bayes Theorem</a:t>
                </a:r>
              </a:p>
            </p:txBody>
          </p:sp>
          <p:sp>
            <p:nvSpPr>
              <p:cNvPr id="26" name="Rectangle 25"/>
              <p:cNvSpPr/>
              <p:nvPr/>
            </p:nvSpPr>
            <p:spPr>
              <a:xfrm>
                <a:off x="4155582" y="1999617"/>
                <a:ext cx="7481585" cy="1501997"/>
              </a:xfrm>
              <a:prstGeom prst="rect">
                <a:avLst/>
              </a:prstGeom>
            </p:spPr>
            <p:txBody>
              <a:bodyPr wrap="square">
                <a:spAutoFit/>
              </a:bodyPr>
              <a:lstStyle/>
              <a:p>
                <a:r>
                  <a:rPr lang="en-US" sz="1200" b="0" i="0" dirty="0">
                    <a:effectLst/>
                    <a:latin typeface="medium-content-serif-font"/>
                  </a:rPr>
                  <a:t>Using Bayes theorem, we can find the probability of </a:t>
                </a:r>
                <a:r>
                  <a:rPr lang="en-US" sz="1200" b="1" i="0" dirty="0">
                    <a:effectLst/>
                    <a:latin typeface="medium-content-serif-font"/>
                  </a:rPr>
                  <a:t>A</a:t>
                </a:r>
                <a:r>
                  <a:rPr lang="en-US" sz="1200" b="0" i="0" dirty="0">
                    <a:effectLst/>
                    <a:latin typeface="medium-content-serif-font"/>
                  </a:rPr>
                  <a:t> happening, given that </a:t>
                </a:r>
                <a:r>
                  <a:rPr lang="en-US" sz="1200" b="1" i="0" dirty="0">
                    <a:effectLst/>
                    <a:latin typeface="medium-content-serif-font"/>
                  </a:rPr>
                  <a:t>B </a:t>
                </a:r>
                <a:r>
                  <a:rPr lang="en-US" sz="1200" b="0" i="0" dirty="0">
                    <a:effectLst/>
                    <a:latin typeface="medium-content-serif-font"/>
                  </a:rPr>
                  <a:t>has occurred. Here, </a:t>
                </a:r>
                <a:r>
                  <a:rPr lang="en-US" sz="1200" b="1" i="0" dirty="0">
                    <a:effectLst/>
                    <a:latin typeface="medium-content-serif-font"/>
                  </a:rPr>
                  <a:t>B</a:t>
                </a:r>
                <a:r>
                  <a:rPr lang="en-US" sz="1200" b="0" i="0" dirty="0">
                    <a:effectLst/>
                    <a:latin typeface="medium-content-serif-font"/>
                  </a:rPr>
                  <a:t> is the evidence and </a:t>
                </a:r>
                <a:r>
                  <a:rPr lang="en-US" sz="1200" b="1" i="0" dirty="0">
                    <a:effectLst/>
                    <a:latin typeface="medium-content-serif-font"/>
                  </a:rPr>
                  <a:t>A</a:t>
                </a:r>
                <a:r>
                  <a:rPr lang="en-US" sz="1200" b="0" i="0" dirty="0">
                    <a:effectLst/>
                    <a:latin typeface="medium-content-serif-font"/>
                  </a:rPr>
                  <a:t> is the hypothesis. The assumption made here is that the predictors/features are independent. That is presence of one particular feature does not affect the other. Hence it is called naive.</a:t>
                </a:r>
                <a:endParaRPr lang="en-US" sz="1200" dirty="0"/>
              </a:p>
            </p:txBody>
          </p:sp>
        </p:grpSp>
        <p:pic>
          <p:nvPicPr>
            <p:cNvPr id="20" name="Picture 4" descr="https://cdn-images-1.medium.com/max/800/1*y1pZM0oYjQfMJt0rDX-RE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5878" y="2865297"/>
              <a:ext cx="4918961" cy="54108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s://cdn-images-1.medium.com/max/800/1*0AWiuPgpHElcqB2X-fpVk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9966" y="3910748"/>
              <a:ext cx="4024873" cy="45199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855874" y="3460320"/>
              <a:ext cx="10797356" cy="654770"/>
            </a:xfrm>
            <a:prstGeom prst="rect">
              <a:avLst/>
            </a:prstGeom>
          </p:spPr>
          <p:txBody>
            <a:bodyPr wrap="square">
              <a:spAutoFit/>
            </a:bodyPr>
            <a:lstStyle/>
            <a:p>
              <a:r>
                <a:rPr lang="en-US" sz="1200" b="0" i="0" dirty="0">
                  <a:effectLst/>
                  <a:latin typeface="medium-content-serif-font"/>
                </a:rPr>
                <a:t>There could be cases where the classification could be multiclass.</a:t>
              </a:r>
              <a:r>
                <a:rPr lang="en-US" sz="1200" dirty="0"/>
                <a:t> Therefore, we need to find the class </a:t>
              </a:r>
              <a:r>
                <a:rPr lang="en-US" sz="1200" b="1" dirty="0"/>
                <a:t>y</a:t>
              </a:r>
              <a:r>
                <a:rPr lang="en-US" sz="1200" dirty="0"/>
                <a:t> with maximum probability.</a:t>
              </a:r>
            </a:p>
          </p:txBody>
        </p:sp>
        <p:sp>
          <p:nvSpPr>
            <p:cNvPr id="23" name="Rectangle 22"/>
            <p:cNvSpPr/>
            <p:nvPr/>
          </p:nvSpPr>
          <p:spPr>
            <a:xfrm>
              <a:off x="719954" y="4551558"/>
              <a:ext cx="10816522" cy="916677"/>
            </a:xfrm>
            <a:prstGeom prst="rect">
              <a:avLst/>
            </a:prstGeom>
          </p:spPr>
          <p:txBody>
            <a:bodyPr wrap="square">
              <a:spAutoFit/>
            </a:bodyPr>
            <a:lstStyle/>
            <a:p>
              <a:r>
                <a:rPr lang="en-US" sz="1200" b="0" i="0" dirty="0">
                  <a:effectLst/>
                  <a:latin typeface="medium-content-serif-font"/>
                </a:rPr>
                <a:t>Naive Bayes algorithms are mostly used in sentiment analysis, spam filtering, recommendation systems etc. They are fast and easy to implement but their biggest disadvantage is that the requirement of predictors to be independent. In most of the real life cases, the predictors are dependent, this hinders the performance of the classifier.</a:t>
              </a:r>
              <a:endParaRPr lang="en-US" sz="1200" dirty="0"/>
            </a:p>
          </p:txBody>
        </p:sp>
      </p:grpSp>
    </p:spTree>
    <p:extLst>
      <p:ext uri="{BB962C8B-B14F-4D97-AF65-F5344CB8AC3E}">
        <p14:creationId xmlns:p14="http://schemas.microsoft.com/office/powerpoint/2010/main" val="15463497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468117" y="4744814"/>
            <a:ext cx="2057400" cy="273844"/>
          </a:xfrm>
          <a:prstGeom prst="rect">
            <a:avLst/>
          </a:prstGeom>
        </p:spPr>
        <p:txBody>
          <a:bodyPr/>
          <a:lstStyle/>
          <a:p>
            <a:fld id="{396593F5-6942-624B-8688-4BABC64E2CFF}" type="datetime1">
              <a:rPr lang="en-IN">
                <a:latin typeface="Proxima Nova Rg" pitchFamily="50" charset="0"/>
              </a:rPr>
              <a:t>24-10-2020</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63</a:t>
            </a:fld>
            <a:endParaRPr lang="en-IN" dirty="0">
              <a:latin typeface="Proxima Nova Rg" pitchFamily="50" charset="0"/>
            </a:endParaRPr>
          </a:p>
        </p:txBody>
      </p:sp>
      <p:sp>
        <p:nvSpPr>
          <p:cNvPr id="8" name="Rectangle 7"/>
          <p:cNvSpPr/>
          <p:nvPr/>
        </p:nvSpPr>
        <p:spPr>
          <a:xfrm>
            <a:off x="2711922" y="2292196"/>
            <a:ext cx="3166364" cy="369332"/>
          </a:xfrm>
          <a:prstGeom prst="rect">
            <a:avLst/>
          </a:prstGeom>
        </p:spPr>
        <p:txBody>
          <a:bodyPr wrap="square">
            <a:spAutoFit/>
          </a:bodyPr>
          <a:lstStyle/>
          <a:p>
            <a:r>
              <a:rPr lang="en-US" dirty="0">
                <a:solidFill>
                  <a:schemeClr val="bg1"/>
                </a:solidFill>
              </a:rPr>
              <a:t>Why is “Naive” Bayes naive?</a:t>
            </a:r>
          </a:p>
        </p:txBody>
      </p:sp>
      <p:pic>
        <p:nvPicPr>
          <p:cNvPr id="6" name="Picture 4" descr="Related image"/>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100000"/>
                    </a14:imgEffect>
                    <a14:imgEffect>
                      <a14:saturation sat="101000"/>
                    </a14:imgEffect>
                    <a14:imgEffect>
                      <a14:brightnessContrast bright="100000" contrast="-34000"/>
                    </a14:imgEffect>
                  </a14:imgLayer>
                </a14:imgProps>
              </a:ext>
              <a:ext uri="{28A0092B-C50C-407E-A947-70E740481C1C}">
                <a14:useLocalDpi xmlns:a14="http://schemas.microsoft.com/office/drawing/2010/main" val="0"/>
              </a:ext>
            </a:extLst>
          </a:blip>
          <a:srcRect/>
          <a:stretch>
            <a:fillRect/>
          </a:stretch>
        </p:blipFill>
        <p:spPr bwMode="auto">
          <a:xfrm>
            <a:off x="7496175" y="2764971"/>
            <a:ext cx="1189264" cy="2378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0583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0" descr="Image result for we need you png"/>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1" y="2378737"/>
            <a:ext cx="2722523" cy="2764763"/>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722523" y="4814085"/>
            <a:ext cx="2057400" cy="273844"/>
          </a:xfrm>
          <a:prstGeom prst="rect">
            <a:avLst/>
          </a:prstGeom>
        </p:spPr>
        <p:txBody>
          <a:bodyPr/>
          <a:lstStyle/>
          <a:p>
            <a:fld id="{396593F5-6942-624B-8688-4BABC64E2CFF}" type="datetime1">
              <a:rPr lang="en-IN">
                <a:latin typeface="Proxima Nova Rg" pitchFamily="50" charset="0"/>
              </a:rPr>
              <a:t>24-10-2020</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64</a:t>
            </a:fld>
            <a:endParaRPr lang="en-IN" dirty="0">
              <a:latin typeface="Proxima Nova Rg" pitchFamily="50" charset="0"/>
            </a:endParaRPr>
          </a:p>
        </p:txBody>
      </p:sp>
      <p:sp>
        <p:nvSpPr>
          <p:cNvPr id="8" name="Rectangle 7"/>
          <p:cNvSpPr/>
          <p:nvPr/>
        </p:nvSpPr>
        <p:spPr>
          <a:xfrm>
            <a:off x="2044906" y="1251859"/>
            <a:ext cx="6599711" cy="1815882"/>
          </a:xfrm>
          <a:prstGeom prst="rect">
            <a:avLst/>
          </a:prstGeom>
        </p:spPr>
        <p:txBody>
          <a:bodyPr wrap="square">
            <a:spAutoFit/>
          </a:bodyPr>
          <a:lstStyle/>
          <a:p>
            <a:r>
              <a:rPr lang="en-US" sz="1400" dirty="0">
                <a:solidFill>
                  <a:schemeClr val="bg1"/>
                </a:solidFill>
              </a:rPr>
              <a:t>Despite its practical applications, especially in text mining, Naive Bayes is considered “Naive” because it makes an assumption that is virtually impossible to see in real-life data: the conditional probability is calculated as the pure product of the individual probabilities of components. This implies the absolute independence of features — a condition probably never met in real life.</a:t>
            </a:r>
          </a:p>
          <a:p>
            <a:endParaRPr lang="en-US" sz="1400" dirty="0">
              <a:solidFill>
                <a:schemeClr val="bg1"/>
              </a:solidFill>
            </a:endParaRPr>
          </a:p>
          <a:p>
            <a:r>
              <a:rPr lang="en-US" sz="1400" dirty="0">
                <a:solidFill>
                  <a:schemeClr val="bg1"/>
                </a:solidFill>
              </a:rPr>
              <a:t>Example : a Naive Bayes classifier that figured out that you liked pickles and ice cream would probably naively recommend you a pickle ice cream.</a:t>
            </a:r>
          </a:p>
        </p:txBody>
      </p:sp>
    </p:spTree>
    <p:extLst>
      <p:ext uri="{BB962C8B-B14F-4D97-AF65-F5344CB8AC3E}">
        <p14:creationId xmlns:p14="http://schemas.microsoft.com/office/powerpoint/2010/main" val="1363660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468117" y="4744814"/>
            <a:ext cx="2057400" cy="273844"/>
          </a:xfrm>
          <a:prstGeom prst="rect">
            <a:avLst/>
          </a:prstGeom>
        </p:spPr>
        <p:txBody>
          <a:bodyPr/>
          <a:lstStyle/>
          <a:p>
            <a:fld id="{396593F5-6942-624B-8688-4BABC64E2CFF}" type="datetime1">
              <a:rPr lang="en-IN">
                <a:latin typeface="Proxima Nova Rg" pitchFamily="50" charset="0"/>
              </a:rPr>
              <a:t>24-10-2020</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65</a:t>
            </a:fld>
            <a:endParaRPr lang="en-IN" dirty="0">
              <a:latin typeface="Proxima Nova Rg" pitchFamily="50" charset="0"/>
            </a:endParaRPr>
          </a:p>
        </p:txBody>
      </p:sp>
      <p:sp>
        <p:nvSpPr>
          <p:cNvPr id="8" name="Rectangle 7"/>
          <p:cNvSpPr/>
          <p:nvPr/>
        </p:nvSpPr>
        <p:spPr>
          <a:xfrm>
            <a:off x="714393" y="2257647"/>
            <a:ext cx="6781782" cy="369332"/>
          </a:xfrm>
          <a:prstGeom prst="rect">
            <a:avLst/>
          </a:prstGeom>
        </p:spPr>
        <p:txBody>
          <a:bodyPr wrap="square">
            <a:spAutoFit/>
          </a:bodyPr>
          <a:lstStyle/>
          <a:p>
            <a:r>
              <a:rPr lang="en-US" dirty="0">
                <a:solidFill>
                  <a:schemeClr val="bg1"/>
                </a:solidFill>
              </a:rPr>
              <a:t>What is Bias Variance Tradeoff ?</a:t>
            </a:r>
          </a:p>
        </p:txBody>
      </p:sp>
      <p:pic>
        <p:nvPicPr>
          <p:cNvPr id="6" name="Picture 4" descr="Related image"/>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100000"/>
                    </a14:imgEffect>
                    <a14:imgEffect>
                      <a14:saturation sat="101000"/>
                    </a14:imgEffect>
                    <a14:imgEffect>
                      <a14:brightnessContrast bright="100000" contrast="-34000"/>
                    </a14:imgEffect>
                  </a14:imgLayer>
                </a14:imgProps>
              </a:ext>
              <a:ext uri="{28A0092B-C50C-407E-A947-70E740481C1C}">
                <a14:useLocalDpi xmlns:a14="http://schemas.microsoft.com/office/drawing/2010/main" val="0"/>
              </a:ext>
            </a:extLst>
          </a:blip>
          <a:srcRect/>
          <a:stretch>
            <a:fillRect/>
          </a:stretch>
        </p:blipFill>
        <p:spPr bwMode="auto">
          <a:xfrm>
            <a:off x="7496175" y="2764971"/>
            <a:ext cx="1189264" cy="2378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3013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6679" y="121967"/>
            <a:ext cx="6568040" cy="382564"/>
          </a:xfrm>
        </p:spPr>
        <p:txBody>
          <a:bodyPr/>
          <a:lstStyle/>
          <a:p>
            <a:r>
              <a:rPr lang="en-US" dirty="0"/>
              <a:t>Bias and Variance in regression models</a:t>
            </a:r>
          </a:p>
        </p:txBody>
      </p:sp>
      <p:pic>
        <p:nvPicPr>
          <p:cNvPr id="4" name="Picture 2" descr="https://s3-ap-south-1.amazonaws.com/av-blog-media/wp-content/uploads/2017/06/05153246/bias-variance.png"/>
          <p:cNvPicPr>
            <a:picLocks noChangeAspect="1" noChangeArrowheads="1"/>
          </p:cNvPicPr>
          <p:nvPr/>
        </p:nvPicPr>
        <p:blipFill rotWithShape="1">
          <a:blip r:embed="rId2">
            <a:extLst>
              <a:ext uri="{28A0092B-C50C-407E-A947-70E740481C1C}">
                <a14:useLocalDpi xmlns:a14="http://schemas.microsoft.com/office/drawing/2010/main" val="0"/>
              </a:ext>
            </a:extLst>
          </a:blip>
          <a:srcRect l="5451" t="5996" r="4564" b="3478"/>
          <a:stretch/>
        </p:blipFill>
        <p:spPr bwMode="auto">
          <a:xfrm>
            <a:off x="5762502" y="1017449"/>
            <a:ext cx="2369127" cy="22935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43163" y="777851"/>
            <a:ext cx="4403674" cy="1338828"/>
          </a:xfrm>
          <a:prstGeom prst="rect">
            <a:avLst/>
          </a:prstGeom>
        </p:spPr>
        <p:txBody>
          <a:bodyPr wrap="square">
            <a:spAutoFit/>
          </a:bodyPr>
          <a:lstStyle/>
          <a:p>
            <a:pPr fontAlgn="base"/>
            <a:r>
              <a:rPr lang="en-US" sz="1350" dirty="0">
                <a:solidFill>
                  <a:srgbClr val="555555"/>
                </a:solidFill>
                <a:latin typeface="Helvetica Neue"/>
              </a:rPr>
              <a:t>The prediction error for any machine learning algorithm can be broken down into three parts:</a:t>
            </a:r>
          </a:p>
          <a:p>
            <a:pPr fontAlgn="base"/>
            <a:endParaRPr lang="en-US" sz="1350" dirty="0">
              <a:solidFill>
                <a:srgbClr val="555555"/>
              </a:solidFill>
              <a:latin typeface="Helvetica Neue"/>
            </a:endParaRPr>
          </a:p>
          <a:p>
            <a:pPr marL="214313" indent="-214313" fontAlgn="base">
              <a:buFont typeface="Arial" panose="020B0604020202020204" pitchFamily="34" charset="0"/>
              <a:buChar char="•"/>
            </a:pPr>
            <a:r>
              <a:rPr lang="en-US" sz="1350" dirty="0">
                <a:solidFill>
                  <a:srgbClr val="555555"/>
                </a:solidFill>
                <a:latin typeface="Helvetica Neue"/>
              </a:rPr>
              <a:t>Bias Error</a:t>
            </a:r>
          </a:p>
          <a:p>
            <a:pPr marL="214313" indent="-214313" fontAlgn="base">
              <a:buFont typeface="Arial" panose="020B0604020202020204" pitchFamily="34" charset="0"/>
              <a:buChar char="•"/>
            </a:pPr>
            <a:r>
              <a:rPr lang="en-US" sz="1350" dirty="0">
                <a:solidFill>
                  <a:srgbClr val="555555"/>
                </a:solidFill>
                <a:latin typeface="Helvetica Neue"/>
              </a:rPr>
              <a:t>Variance Error</a:t>
            </a:r>
          </a:p>
          <a:p>
            <a:pPr marL="214313" indent="-214313" fontAlgn="base">
              <a:buFont typeface="Arial" panose="020B0604020202020204" pitchFamily="34" charset="0"/>
              <a:buChar char="•"/>
            </a:pPr>
            <a:r>
              <a:rPr lang="en-US" sz="1350" dirty="0">
                <a:solidFill>
                  <a:srgbClr val="555555"/>
                </a:solidFill>
                <a:latin typeface="Helvetica Neue"/>
              </a:rPr>
              <a:t>Irreducible Error</a:t>
            </a:r>
          </a:p>
        </p:txBody>
      </p:sp>
      <p:sp>
        <p:nvSpPr>
          <p:cNvPr id="6" name="Rectangle 5"/>
          <p:cNvSpPr/>
          <p:nvPr/>
        </p:nvSpPr>
        <p:spPr>
          <a:xfrm>
            <a:off x="443162" y="2203042"/>
            <a:ext cx="4403674" cy="1131079"/>
          </a:xfrm>
          <a:prstGeom prst="rect">
            <a:avLst/>
          </a:prstGeom>
        </p:spPr>
        <p:txBody>
          <a:bodyPr wrap="square">
            <a:spAutoFit/>
          </a:bodyPr>
          <a:lstStyle/>
          <a:p>
            <a:pPr algn="just"/>
            <a:r>
              <a:rPr lang="en-US" sz="1350" dirty="0">
                <a:solidFill>
                  <a:srgbClr val="555555"/>
                </a:solidFill>
                <a:latin typeface="Helvetica Neue"/>
              </a:rPr>
              <a:t>The irreducible error cannot be reduced regardless of what algorithm is used. It is the error introduced from the chosen framing of the problem and may be caused by factors like unknown variables that influence the mapping of the input variables to the output variable.</a:t>
            </a:r>
            <a:endParaRPr lang="en-US" sz="1350" dirty="0"/>
          </a:p>
        </p:txBody>
      </p:sp>
      <p:sp>
        <p:nvSpPr>
          <p:cNvPr id="7" name="Rectangle 6"/>
          <p:cNvSpPr/>
          <p:nvPr/>
        </p:nvSpPr>
        <p:spPr>
          <a:xfrm>
            <a:off x="491340" y="3420485"/>
            <a:ext cx="7715993" cy="461665"/>
          </a:xfrm>
          <a:prstGeom prst="rect">
            <a:avLst/>
          </a:prstGeom>
        </p:spPr>
        <p:txBody>
          <a:bodyPr wrap="square">
            <a:spAutoFit/>
          </a:bodyPr>
          <a:lstStyle/>
          <a:p>
            <a:pPr marL="214313" indent="-214313" fontAlgn="base">
              <a:buFont typeface="Arial" panose="020B0604020202020204" pitchFamily="34" charset="0"/>
              <a:buChar char="•"/>
            </a:pPr>
            <a:r>
              <a:rPr lang="en-US" sz="1200" b="1" dirty="0">
                <a:solidFill>
                  <a:srgbClr val="555555"/>
                </a:solidFill>
                <a:latin typeface="Helvetica Neue"/>
              </a:rPr>
              <a:t>Low Bias</a:t>
            </a:r>
            <a:r>
              <a:rPr lang="en-US" sz="1200" dirty="0">
                <a:solidFill>
                  <a:srgbClr val="555555"/>
                </a:solidFill>
                <a:latin typeface="Helvetica Neue"/>
              </a:rPr>
              <a:t>: Suggests less assumptions about the form of the target function.</a:t>
            </a:r>
          </a:p>
          <a:p>
            <a:pPr marL="214313" indent="-214313" fontAlgn="base">
              <a:buFont typeface="Arial" panose="020B0604020202020204" pitchFamily="34" charset="0"/>
              <a:buChar char="•"/>
            </a:pPr>
            <a:r>
              <a:rPr lang="en-US" sz="1200" b="1" dirty="0">
                <a:solidFill>
                  <a:srgbClr val="555555"/>
                </a:solidFill>
                <a:latin typeface="Helvetica Neue"/>
              </a:rPr>
              <a:t>High-Bias</a:t>
            </a:r>
            <a:r>
              <a:rPr lang="en-US" sz="1200" dirty="0">
                <a:solidFill>
                  <a:srgbClr val="555555"/>
                </a:solidFill>
                <a:latin typeface="Helvetica Neue"/>
              </a:rPr>
              <a:t>: Suggests more assumptions about the form of the target function.</a:t>
            </a:r>
          </a:p>
        </p:txBody>
      </p:sp>
      <p:sp>
        <p:nvSpPr>
          <p:cNvPr id="8" name="Rectangle 7"/>
          <p:cNvSpPr/>
          <p:nvPr/>
        </p:nvSpPr>
        <p:spPr>
          <a:xfrm>
            <a:off x="491340" y="3968513"/>
            <a:ext cx="8134598" cy="461665"/>
          </a:xfrm>
          <a:prstGeom prst="rect">
            <a:avLst/>
          </a:prstGeom>
        </p:spPr>
        <p:txBody>
          <a:bodyPr wrap="square">
            <a:spAutoFit/>
          </a:bodyPr>
          <a:lstStyle/>
          <a:p>
            <a:pPr marL="214313" indent="-214313" fontAlgn="base">
              <a:buFont typeface="Arial" panose="020B0604020202020204" pitchFamily="34" charset="0"/>
              <a:buChar char="•"/>
            </a:pPr>
            <a:r>
              <a:rPr lang="en-US" sz="1200" b="1" dirty="0">
                <a:solidFill>
                  <a:srgbClr val="555555"/>
                </a:solidFill>
                <a:latin typeface="Helvetica Neue"/>
              </a:rPr>
              <a:t>Low Variance</a:t>
            </a:r>
            <a:r>
              <a:rPr lang="en-US" sz="1200" dirty="0">
                <a:solidFill>
                  <a:srgbClr val="555555"/>
                </a:solidFill>
                <a:latin typeface="Helvetica Neue"/>
              </a:rPr>
              <a:t>: Suggests small changes to the estimate of the target function with changes to the training dataset.</a:t>
            </a:r>
          </a:p>
          <a:p>
            <a:pPr marL="214313" indent="-214313" fontAlgn="base">
              <a:buFont typeface="Arial" panose="020B0604020202020204" pitchFamily="34" charset="0"/>
              <a:buChar char="•"/>
            </a:pPr>
            <a:r>
              <a:rPr lang="en-US" sz="1200" b="1" dirty="0">
                <a:solidFill>
                  <a:srgbClr val="555555"/>
                </a:solidFill>
                <a:latin typeface="Helvetica Neue"/>
              </a:rPr>
              <a:t>High Variance</a:t>
            </a:r>
            <a:r>
              <a:rPr lang="en-US" sz="1200" dirty="0">
                <a:solidFill>
                  <a:srgbClr val="555555"/>
                </a:solidFill>
                <a:latin typeface="Helvetica Neue"/>
              </a:rPr>
              <a:t>: Suggests large changes to the estimate of the target function with changes to the training dataset.</a:t>
            </a:r>
          </a:p>
        </p:txBody>
      </p:sp>
    </p:spTree>
    <p:extLst>
      <p:ext uri="{BB962C8B-B14F-4D97-AF65-F5344CB8AC3E}">
        <p14:creationId xmlns:p14="http://schemas.microsoft.com/office/powerpoint/2010/main" val="29091023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6679" y="121967"/>
            <a:ext cx="6336472" cy="382564"/>
          </a:xfrm>
        </p:spPr>
        <p:txBody>
          <a:bodyPr/>
          <a:lstStyle/>
          <a:p>
            <a:r>
              <a:rPr lang="en-US" dirty="0"/>
              <a:t>Bias-Variance Trade-Off</a:t>
            </a:r>
          </a:p>
        </p:txBody>
      </p:sp>
      <p:sp>
        <p:nvSpPr>
          <p:cNvPr id="4" name="Rectangle 3"/>
          <p:cNvSpPr/>
          <p:nvPr/>
        </p:nvSpPr>
        <p:spPr>
          <a:xfrm>
            <a:off x="320634" y="831217"/>
            <a:ext cx="8309759" cy="507831"/>
          </a:xfrm>
          <a:prstGeom prst="rect">
            <a:avLst/>
          </a:prstGeom>
        </p:spPr>
        <p:txBody>
          <a:bodyPr wrap="square">
            <a:spAutoFit/>
          </a:bodyPr>
          <a:lstStyle/>
          <a:p>
            <a:pPr fontAlgn="base"/>
            <a:r>
              <a:rPr lang="en-US" sz="1350" dirty="0">
                <a:solidFill>
                  <a:srgbClr val="555555"/>
                </a:solidFill>
                <a:latin typeface="Helvetica Neue"/>
              </a:rPr>
              <a:t>The goal of any supervised machine learning algorithm is to achieve low bias and low variance. In turn the algorithm should achieve good prediction performance.</a:t>
            </a:r>
          </a:p>
        </p:txBody>
      </p:sp>
      <p:pic>
        <p:nvPicPr>
          <p:cNvPr id="5" name="Picture 2" descr="https://s3-ap-south-1.amazonaws.com/av-blog-media/wp-content/uploads/2017/06/05153332/model-complex.png"/>
          <p:cNvPicPr>
            <a:picLocks noChangeAspect="1" noChangeArrowheads="1"/>
          </p:cNvPicPr>
          <p:nvPr/>
        </p:nvPicPr>
        <p:blipFill rotWithShape="1">
          <a:blip r:embed="rId2">
            <a:extLst>
              <a:ext uri="{28A0092B-C50C-407E-A947-70E740481C1C}">
                <a14:useLocalDpi xmlns:a14="http://schemas.microsoft.com/office/drawing/2010/main" val="0"/>
              </a:ext>
            </a:extLst>
          </a:blip>
          <a:srcRect l="4661" t="4669" r="3667" b="2683"/>
          <a:stretch/>
        </p:blipFill>
        <p:spPr bwMode="auto">
          <a:xfrm>
            <a:off x="5290457" y="1315965"/>
            <a:ext cx="3339936" cy="21642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40327" y="1844107"/>
            <a:ext cx="4572000" cy="1131079"/>
          </a:xfrm>
          <a:prstGeom prst="rect">
            <a:avLst/>
          </a:prstGeom>
        </p:spPr>
        <p:txBody>
          <a:bodyPr>
            <a:spAutoFit/>
          </a:bodyPr>
          <a:lstStyle/>
          <a:p>
            <a:pPr marL="214313" indent="-214313" fontAlgn="base">
              <a:buFont typeface="Arial" panose="020B0604020202020204" pitchFamily="34" charset="0"/>
              <a:buChar char="•"/>
            </a:pPr>
            <a:r>
              <a:rPr lang="en-US" sz="1350" dirty="0">
                <a:solidFill>
                  <a:srgbClr val="555555"/>
                </a:solidFill>
                <a:latin typeface="Helvetica Neue"/>
              </a:rPr>
              <a:t>Parametric or linear machine learning algorithms often have a high bias but a low variance.</a:t>
            </a:r>
          </a:p>
          <a:p>
            <a:pPr marL="214313" indent="-214313" fontAlgn="base">
              <a:buFont typeface="Arial" panose="020B0604020202020204" pitchFamily="34" charset="0"/>
              <a:buChar char="•"/>
            </a:pPr>
            <a:endParaRPr lang="en-US" sz="1350" dirty="0">
              <a:solidFill>
                <a:srgbClr val="555555"/>
              </a:solidFill>
              <a:latin typeface="Helvetica Neue"/>
            </a:endParaRPr>
          </a:p>
          <a:p>
            <a:pPr marL="214313" indent="-214313" fontAlgn="base">
              <a:buFont typeface="Arial" panose="020B0604020202020204" pitchFamily="34" charset="0"/>
              <a:buChar char="•"/>
            </a:pPr>
            <a:r>
              <a:rPr lang="en-US" sz="1350" dirty="0">
                <a:solidFill>
                  <a:srgbClr val="555555"/>
                </a:solidFill>
                <a:latin typeface="Helvetica Neue"/>
              </a:rPr>
              <a:t>Non-parametric or non-linear machine learning algorithms often have a low bias but a high variance.</a:t>
            </a:r>
          </a:p>
        </p:txBody>
      </p:sp>
      <p:sp>
        <p:nvSpPr>
          <p:cNvPr id="7" name="Rectangle 6"/>
          <p:cNvSpPr/>
          <p:nvPr/>
        </p:nvSpPr>
        <p:spPr>
          <a:xfrm>
            <a:off x="540327" y="3763321"/>
            <a:ext cx="7929749" cy="507831"/>
          </a:xfrm>
          <a:prstGeom prst="rect">
            <a:avLst/>
          </a:prstGeom>
        </p:spPr>
        <p:txBody>
          <a:bodyPr wrap="square">
            <a:spAutoFit/>
          </a:bodyPr>
          <a:lstStyle/>
          <a:p>
            <a:pPr fontAlgn="base"/>
            <a:r>
              <a:rPr lang="en-US" sz="1350" dirty="0">
                <a:solidFill>
                  <a:srgbClr val="555555"/>
                </a:solidFill>
                <a:latin typeface="Helvetica Neue"/>
              </a:rPr>
              <a:t>The parameterization of machine learning algorithms is often a battle to balance out bias and variance.</a:t>
            </a:r>
          </a:p>
        </p:txBody>
      </p:sp>
    </p:spTree>
    <p:extLst>
      <p:ext uri="{BB962C8B-B14F-4D97-AF65-F5344CB8AC3E}">
        <p14:creationId xmlns:p14="http://schemas.microsoft.com/office/powerpoint/2010/main" val="36380742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462726" y="4671888"/>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24-10-2020</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68</a:t>
            </a:fld>
            <a:endParaRPr lang="en-IN" sz="900" dirty="0">
              <a:solidFill>
                <a:srgbClr val="FF0000"/>
              </a:solidFill>
              <a:latin typeface="Proxima Nova Rg" pitchFamily="50" charset="0"/>
            </a:endParaRPr>
          </a:p>
        </p:txBody>
      </p:sp>
      <p:sp>
        <p:nvSpPr>
          <p:cNvPr id="2" name="Rectangle 1"/>
          <p:cNvSpPr/>
          <p:nvPr/>
        </p:nvSpPr>
        <p:spPr>
          <a:xfrm>
            <a:off x="254665" y="208407"/>
            <a:ext cx="2057743" cy="375487"/>
          </a:xfrm>
          <a:prstGeom prst="rect">
            <a:avLst/>
          </a:prstGeom>
        </p:spPr>
        <p:txBody>
          <a:bodyPr wrap="none">
            <a:spAutoFit/>
          </a:bodyPr>
          <a:lstStyle/>
          <a:p>
            <a:pPr defTabSz="685800">
              <a:lnSpc>
                <a:spcPct val="80000"/>
              </a:lnSpc>
              <a:spcBef>
                <a:spcPct val="0"/>
              </a:spcBef>
            </a:pPr>
            <a:r>
              <a:rPr lang="en-US" sz="2300" dirty="0">
                <a:solidFill>
                  <a:schemeClr val="bg1"/>
                </a:solidFill>
                <a:latin typeface="Proxima Nova Light" panose="02000506030000020004" pitchFamily="2" charset="77"/>
                <a:ea typeface="+mj-ea"/>
                <a:cs typeface="+mj-cs"/>
              </a:rPr>
              <a:t>Model Evaluation</a:t>
            </a:r>
          </a:p>
        </p:txBody>
      </p:sp>
      <p:sp>
        <p:nvSpPr>
          <p:cNvPr id="12" name="Rectangle 11"/>
          <p:cNvSpPr/>
          <p:nvPr/>
        </p:nvSpPr>
        <p:spPr>
          <a:xfrm>
            <a:off x="462726" y="1206999"/>
            <a:ext cx="3934613" cy="2031325"/>
          </a:xfrm>
          <a:prstGeom prst="rect">
            <a:avLst/>
          </a:prstGeom>
        </p:spPr>
        <p:txBody>
          <a:bodyPr wrap="square">
            <a:spAutoFit/>
          </a:bodyPr>
          <a:lstStyle/>
          <a:p>
            <a:r>
              <a:rPr lang="en-US" sz="1400" dirty="0">
                <a:latin typeface="Calibri" panose="020F0502020204030204" pitchFamily="34" charset="0"/>
              </a:rPr>
              <a:t>A confusion matrix shows the number of correct and incorrect predictions made by the classification model compared to the actual outcomes (target value) in the data. The matrix is </a:t>
            </a:r>
            <a:r>
              <a:rPr lang="en-US" sz="1400" i="1" dirty="0" err="1"/>
              <a:t>N</a:t>
            </a:r>
            <a:r>
              <a:rPr lang="en-US" sz="1400" dirty="0" err="1">
                <a:latin typeface="Calibri" panose="020F0502020204030204" pitchFamily="34" charset="0"/>
              </a:rPr>
              <a:t>x</a:t>
            </a:r>
            <a:r>
              <a:rPr lang="en-US" sz="1400" i="1" dirty="0" err="1"/>
              <a:t>N</a:t>
            </a:r>
            <a:r>
              <a:rPr lang="en-US" sz="1400" dirty="0">
                <a:latin typeface="Calibri" panose="020F0502020204030204" pitchFamily="34" charset="0"/>
              </a:rPr>
              <a:t>, where </a:t>
            </a:r>
            <a:r>
              <a:rPr lang="en-US" sz="1400" i="1" dirty="0"/>
              <a:t>N</a:t>
            </a:r>
            <a:r>
              <a:rPr lang="en-US" sz="1400" dirty="0">
                <a:latin typeface="Calibri" panose="020F0502020204030204" pitchFamily="34" charset="0"/>
              </a:rPr>
              <a:t> is the number of target values (classes). Performance of such models is commonly evaluated using the data in the matrix. The following table displays a 2x2 confusion matrix for two classes (Positive and Negative).</a:t>
            </a:r>
            <a:endParaRPr lang="en-US" sz="1400" dirty="0"/>
          </a:p>
        </p:txBody>
      </p:sp>
      <p:graphicFrame>
        <p:nvGraphicFramePr>
          <p:cNvPr id="20" name="Table 19"/>
          <p:cNvGraphicFramePr>
            <a:graphicFrameLocks noGrp="1"/>
          </p:cNvGraphicFramePr>
          <p:nvPr/>
        </p:nvGraphicFramePr>
        <p:xfrm>
          <a:off x="4776122" y="1353006"/>
          <a:ext cx="3955163" cy="1739310"/>
        </p:xfrm>
        <a:graphic>
          <a:graphicData uri="http://schemas.openxmlformats.org/drawingml/2006/table">
            <a:tbl>
              <a:tblPr/>
              <a:tblGrid>
                <a:gridCol w="1046461">
                  <a:extLst>
                    <a:ext uri="{9D8B030D-6E8A-4147-A177-3AD203B41FA5}">
                      <a16:colId xmlns:a16="http://schemas.microsoft.com/office/drawing/2014/main" val="20000"/>
                    </a:ext>
                  </a:extLst>
                </a:gridCol>
                <a:gridCol w="705816">
                  <a:extLst>
                    <a:ext uri="{9D8B030D-6E8A-4147-A177-3AD203B41FA5}">
                      <a16:colId xmlns:a16="http://schemas.microsoft.com/office/drawing/2014/main" val="20001"/>
                    </a:ext>
                  </a:extLst>
                </a:gridCol>
                <a:gridCol w="629195">
                  <a:extLst>
                    <a:ext uri="{9D8B030D-6E8A-4147-A177-3AD203B41FA5}">
                      <a16:colId xmlns:a16="http://schemas.microsoft.com/office/drawing/2014/main" val="20002"/>
                    </a:ext>
                  </a:extLst>
                </a:gridCol>
                <a:gridCol w="992924">
                  <a:extLst>
                    <a:ext uri="{9D8B030D-6E8A-4147-A177-3AD203B41FA5}">
                      <a16:colId xmlns:a16="http://schemas.microsoft.com/office/drawing/2014/main" val="20003"/>
                    </a:ext>
                  </a:extLst>
                </a:gridCol>
                <a:gridCol w="580767">
                  <a:extLst>
                    <a:ext uri="{9D8B030D-6E8A-4147-A177-3AD203B41FA5}">
                      <a16:colId xmlns:a16="http://schemas.microsoft.com/office/drawing/2014/main" val="20004"/>
                    </a:ext>
                  </a:extLst>
                </a:gridCol>
              </a:tblGrid>
              <a:tr h="0">
                <a:tc rowSpan="2">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latin typeface="Calibri" panose="020F0502020204030204" pitchFamily="34" charset="0"/>
                        </a:rPr>
                        <a:t>Confusion Matrix</a:t>
                      </a:r>
                      <a:endParaRPr lang="en-US" sz="800" dirty="0"/>
                    </a:p>
                  </a:txBody>
                  <a:tcPr anchor="ctr">
                    <a:lnL>
                      <a:noFill/>
                    </a:lnL>
                    <a:lnR>
                      <a:noFill/>
                    </a:lnR>
                    <a:lnT>
                      <a:noFill/>
                    </a:lnT>
                    <a:lnB>
                      <a:noFill/>
                    </a:lnB>
                    <a:lnTlToBr w="12700" cmpd="sng">
                      <a:noFill/>
                      <a:prstDash val="solid"/>
                    </a:lnTlToBr>
                    <a:lnBlToTr w="12700" cmpd="sng">
                      <a:noFill/>
                      <a:prstDash val="solid"/>
                    </a:lnBlToTr>
                    <a:noFill/>
                  </a:tcPr>
                </a:tc>
                <a:tc gridSpan="2">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b="1" dirty="0">
                          <a:latin typeface="Calibri" panose="020F0502020204030204" pitchFamily="34" charset="0"/>
                        </a:rPr>
                        <a:t>Target</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E3EBF2"/>
                    </a:solidFill>
                  </a:tcPr>
                </a:tc>
                <a:tc hMerge="1">
                  <a:txBody>
                    <a:bodyPr/>
                    <a:lstStyle/>
                    <a:p>
                      <a:endParaRPr lang="en-US"/>
                    </a:p>
                  </a:txBody>
                  <a:tcPr/>
                </a:tc>
                <a:tc rowSpan="2" gridSpan="2">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t> </a:t>
                      </a:r>
                    </a:p>
                  </a:txBody>
                  <a:tcPr anchor="ctr">
                    <a:lnL>
                      <a:noFill/>
                    </a:lnL>
                    <a:lnR>
                      <a:noFill/>
                    </a:lnR>
                    <a:lnT>
                      <a:noFill/>
                    </a:lnT>
                    <a:lnB>
                      <a:noFill/>
                    </a:lnB>
                    <a:lnTlToBr w="12700" cmpd="sng">
                      <a:noFill/>
                      <a:prstDash val="solid"/>
                    </a:lnTlToBr>
                    <a:lnBlToTr w="12700" cmpd="sng">
                      <a:noFill/>
                      <a:prstDash val="solid"/>
                    </a:lnBlToTr>
                    <a:noFill/>
                  </a:tcPr>
                </a:tc>
                <a:tc rowSpan="2" hMerge="1">
                  <a:txBody>
                    <a:bodyPr/>
                    <a:lstStyle/>
                    <a:p>
                      <a:endParaRPr lang="en-US"/>
                    </a:p>
                  </a:txBody>
                  <a:tcPr/>
                </a:tc>
                <a:extLst>
                  <a:ext uri="{0D108BD9-81ED-4DB2-BD59-A6C34878D82A}">
                    <a16:rowId xmlns:a16="http://schemas.microsoft.com/office/drawing/2014/main" val="10000"/>
                  </a:ext>
                </a:extLst>
              </a:tr>
              <a:tr h="328805">
                <a:tc vMerge="1">
                  <a:txBody>
                    <a:bodyPr/>
                    <a:lstStyle/>
                    <a:p>
                      <a:endParaRPr lang="en-US"/>
                    </a:p>
                  </a:txBody>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latin typeface="Calibri" panose="020F0502020204030204" pitchFamily="34" charset="0"/>
                        </a:rPr>
                        <a:t>Positive</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E3EBF2"/>
                    </a:solid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latin typeface="Calibri" panose="020F0502020204030204" pitchFamily="34" charset="0"/>
                        </a:rPr>
                        <a:t>Negative</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E3EBF2"/>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1"/>
                  </a:ext>
                </a:extLst>
              </a:tr>
              <a:tr h="419969">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latin typeface="Calibri" panose="020F0502020204030204" pitchFamily="34" charset="0"/>
                        </a:rPr>
                        <a:t>Positive</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E3EBF2"/>
                    </a:solid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a:latin typeface="Calibri" panose="020F0502020204030204" pitchFamily="34" charset="0"/>
                        </a:rPr>
                        <a:t>a</a:t>
                      </a:r>
                      <a:endParaRPr lang="en-US" sz="800"/>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latin typeface="Calibri" panose="020F0502020204030204" pitchFamily="34" charset="0"/>
                        </a:rPr>
                        <a:t>b</a:t>
                      </a:r>
                      <a:endParaRPr lang="en-US" sz="800" dirty="0"/>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l"/>
                      <a:r>
                        <a:rPr lang="en-US" sz="800" i="1" dirty="0">
                          <a:latin typeface="Calibri" panose="020F0502020204030204" pitchFamily="34" charset="0"/>
                        </a:rPr>
                        <a:t>Positive Predictive Value</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FFFFCC"/>
                    </a:solid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latin typeface="Calibri" panose="020F0502020204030204" pitchFamily="34" charset="0"/>
                        </a:rPr>
                        <a:t>a/(</a:t>
                      </a:r>
                      <a:r>
                        <a:rPr lang="en-US" sz="800" dirty="0" err="1">
                          <a:latin typeface="Calibri" panose="020F0502020204030204" pitchFamily="34" charset="0"/>
                        </a:rPr>
                        <a:t>a+b</a:t>
                      </a:r>
                      <a:r>
                        <a:rPr lang="en-US" sz="800" dirty="0">
                          <a:latin typeface="Calibri" panose="020F0502020204030204" pitchFamily="34" charset="0"/>
                        </a:rPr>
                        <a:t>)</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0002"/>
                  </a:ext>
                </a:extLst>
              </a:tr>
              <a:tr h="448371">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latin typeface="Calibri" panose="020F0502020204030204" pitchFamily="34" charset="0"/>
                        </a:rPr>
                        <a:t>Negative</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E3EBF2"/>
                    </a:solid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latin typeface="Calibri" panose="020F0502020204030204" pitchFamily="34" charset="0"/>
                        </a:rPr>
                        <a:t>c</a:t>
                      </a:r>
                      <a:endParaRPr lang="en-US" sz="800" dirty="0"/>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latin typeface="Calibri" panose="020F0502020204030204" pitchFamily="34" charset="0"/>
                        </a:rPr>
                        <a:t>d</a:t>
                      </a:r>
                      <a:endParaRPr lang="en-US" sz="800" dirty="0"/>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l"/>
                      <a:r>
                        <a:rPr lang="en-US" sz="800" i="1" dirty="0">
                          <a:latin typeface="Calibri" panose="020F0502020204030204" pitchFamily="34" charset="0"/>
                        </a:rPr>
                        <a:t>Negative Predictive Value</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FFFFCC"/>
                    </a:solid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latin typeface="Calibri" panose="020F0502020204030204" pitchFamily="34" charset="0"/>
                        </a:rPr>
                        <a:t>d/(</a:t>
                      </a:r>
                      <a:r>
                        <a:rPr lang="en-US" sz="800" dirty="0" err="1">
                          <a:latin typeface="Calibri" panose="020F0502020204030204" pitchFamily="34" charset="0"/>
                        </a:rPr>
                        <a:t>c+d</a:t>
                      </a:r>
                      <a:r>
                        <a:rPr lang="en-US" sz="800" dirty="0">
                          <a:latin typeface="Calibri" panose="020F0502020204030204" pitchFamily="34" charset="0"/>
                        </a:rPr>
                        <a:t>)</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0003"/>
                  </a:ext>
                </a:extLst>
              </a:tr>
              <a:tr h="328805">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t> </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i="1" dirty="0">
                          <a:latin typeface="Calibri" panose="020F0502020204030204" pitchFamily="34" charset="0"/>
                        </a:rPr>
                        <a:t>Sensitivity</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FFFFCC"/>
                    </a:solid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i="1" dirty="0">
                          <a:latin typeface="Calibri" panose="020F0502020204030204" pitchFamily="34" charset="0"/>
                        </a:rPr>
                        <a:t>Specificity</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FFFFCC"/>
                    </a:solidFill>
                  </a:tcPr>
                </a:tc>
                <a:tc gridSpan="2">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b="1" dirty="0">
                          <a:latin typeface="Calibri" panose="020F0502020204030204" pitchFamily="34" charset="0"/>
                        </a:rPr>
                        <a:t>Accuracy</a:t>
                      </a:r>
                      <a:r>
                        <a:rPr lang="en-US" sz="800" dirty="0">
                          <a:latin typeface="Calibri" panose="020F0502020204030204" pitchFamily="34" charset="0"/>
                        </a:rPr>
                        <a:t> = (</a:t>
                      </a:r>
                      <a:r>
                        <a:rPr lang="en-US" sz="800" dirty="0" err="1">
                          <a:latin typeface="Calibri" panose="020F0502020204030204" pitchFamily="34" charset="0"/>
                        </a:rPr>
                        <a:t>a+d</a:t>
                      </a:r>
                      <a:r>
                        <a:rPr lang="en-US" sz="800" dirty="0">
                          <a:latin typeface="Calibri" panose="020F0502020204030204" pitchFamily="34" charset="0"/>
                        </a:rPr>
                        <a:t>)/(</a:t>
                      </a:r>
                      <a:r>
                        <a:rPr lang="en-US" sz="800" dirty="0" err="1">
                          <a:latin typeface="Calibri" panose="020F0502020204030204" pitchFamily="34" charset="0"/>
                        </a:rPr>
                        <a:t>a+b+c+d</a:t>
                      </a:r>
                      <a:r>
                        <a:rPr lang="en-US" sz="800" dirty="0">
                          <a:latin typeface="Calibri" panose="020F0502020204030204" pitchFamily="34" charset="0"/>
                        </a:rPr>
                        <a:t>)</a:t>
                      </a:r>
                      <a:endParaRPr lang="en-US" sz="800" dirty="0"/>
                    </a:p>
                  </a:txBody>
                  <a:tcPr anchor="ctr">
                    <a:lnL>
                      <a:noFill/>
                    </a:lnL>
                    <a:lnR>
                      <a:noFill/>
                    </a:lnR>
                    <a:lnT>
                      <a:noFill/>
                    </a:lnT>
                    <a:lnB>
                      <a:noFill/>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21" name="Rectangle 20"/>
          <p:cNvSpPr/>
          <p:nvPr/>
        </p:nvSpPr>
        <p:spPr>
          <a:xfrm>
            <a:off x="462726" y="3447274"/>
            <a:ext cx="8361026" cy="1015663"/>
          </a:xfrm>
          <a:prstGeom prst="rect">
            <a:avLst/>
          </a:prstGeom>
        </p:spPr>
        <p:txBody>
          <a:bodyPr wrap="square">
            <a:spAutoFit/>
          </a:bodyPr>
          <a:lstStyle/>
          <a:p>
            <a:pPr>
              <a:buFont typeface="Arial" panose="020B0604020202020204" pitchFamily="34" charset="0"/>
              <a:buChar char="•"/>
            </a:pPr>
            <a:r>
              <a:rPr lang="en-US" sz="1200" b="1" i="0" dirty="0">
                <a:solidFill>
                  <a:srgbClr val="000000"/>
                </a:solidFill>
                <a:effectLst/>
                <a:latin typeface="Calibri" panose="020F0502020204030204" pitchFamily="34" charset="0"/>
              </a:rPr>
              <a:t>Accuracy </a:t>
            </a:r>
            <a:r>
              <a:rPr lang="en-US" sz="1200" b="0" i="0" dirty="0">
                <a:solidFill>
                  <a:srgbClr val="000000"/>
                </a:solidFill>
                <a:effectLst/>
                <a:latin typeface="Calibri" panose="020F0502020204030204" pitchFamily="34" charset="0"/>
              </a:rPr>
              <a:t>: the proportion of the total number of predictions that were correct.</a:t>
            </a:r>
            <a:endParaRPr lang="en-US" sz="1200" b="0" i="0" dirty="0">
              <a:solidFill>
                <a:srgbClr val="000000"/>
              </a:solidFill>
              <a:effectLst/>
              <a:latin typeface="Times New Roman" panose="02020603050405020304" pitchFamily="18" charset="0"/>
            </a:endParaRPr>
          </a:p>
          <a:p>
            <a:pPr>
              <a:buFont typeface="Arial" panose="020B0604020202020204" pitchFamily="34" charset="0"/>
              <a:buChar char="•"/>
            </a:pPr>
            <a:r>
              <a:rPr lang="en-US" sz="1200" b="1" i="0" dirty="0">
                <a:solidFill>
                  <a:srgbClr val="000000"/>
                </a:solidFill>
                <a:effectLst/>
                <a:latin typeface="Calibri" panose="020F0502020204030204" pitchFamily="34" charset="0"/>
              </a:rPr>
              <a:t>Positive Predictive Value</a:t>
            </a:r>
            <a:r>
              <a:rPr lang="en-US" sz="1200" b="0" i="0" dirty="0">
                <a:solidFill>
                  <a:srgbClr val="000000"/>
                </a:solidFill>
                <a:effectLst/>
                <a:latin typeface="Calibri" panose="020F0502020204030204" pitchFamily="34" charset="0"/>
              </a:rPr>
              <a:t> or </a:t>
            </a:r>
            <a:r>
              <a:rPr lang="en-US" sz="1200" b="1" i="0" dirty="0">
                <a:solidFill>
                  <a:srgbClr val="000000"/>
                </a:solidFill>
                <a:effectLst/>
                <a:latin typeface="Calibri" panose="020F0502020204030204" pitchFamily="34" charset="0"/>
              </a:rPr>
              <a:t>Precision </a:t>
            </a:r>
            <a:r>
              <a:rPr lang="en-US" sz="1200" b="0" i="0" dirty="0">
                <a:solidFill>
                  <a:srgbClr val="000000"/>
                </a:solidFill>
                <a:effectLst/>
                <a:latin typeface="Calibri" panose="020F0502020204030204" pitchFamily="34" charset="0"/>
              </a:rPr>
              <a:t>: the proportion of positive cases that were correctly identified.</a:t>
            </a:r>
            <a:endParaRPr lang="en-US" sz="1200" b="0" i="0" dirty="0">
              <a:solidFill>
                <a:srgbClr val="000000"/>
              </a:solidFill>
              <a:effectLst/>
              <a:latin typeface="Times New Roman" panose="02020603050405020304" pitchFamily="18" charset="0"/>
            </a:endParaRPr>
          </a:p>
          <a:p>
            <a:pPr>
              <a:buFont typeface="Arial" panose="020B0604020202020204" pitchFamily="34" charset="0"/>
              <a:buChar char="•"/>
            </a:pPr>
            <a:r>
              <a:rPr lang="en-US" sz="1200" b="1" i="0" dirty="0">
                <a:solidFill>
                  <a:srgbClr val="000000"/>
                </a:solidFill>
                <a:effectLst/>
                <a:latin typeface="Calibri" panose="020F0502020204030204" pitchFamily="34" charset="0"/>
              </a:rPr>
              <a:t>Negative Predictive Value</a:t>
            </a:r>
            <a:r>
              <a:rPr lang="en-US" sz="1200" b="0" i="0" dirty="0">
                <a:solidFill>
                  <a:srgbClr val="000000"/>
                </a:solidFill>
                <a:effectLst/>
                <a:latin typeface="Calibri" panose="020F0502020204030204" pitchFamily="34" charset="0"/>
              </a:rPr>
              <a:t> : the proportion of negative cases that were correctly identified.</a:t>
            </a:r>
            <a:endParaRPr lang="en-US" sz="1200" b="0" i="0" dirty="0">
              <a:solidFill>
                <a:srgbClr val="000000"/>
              </a:solidFill>
              <a:effectLst/>
              <a:latin typeface="Times New Roman" panose="02020603050405020304" pitchFamily="18" charset="0"/>
            </a:endParaRPr>
          </a:p>
          <a:p>
            <a:pPr>
              <a:buFont typeface="Arial" panose="020B0604020202020204" pitchFamily="34" charset="0"/>
              <a:buChar char="•"/>
            </a:pPr>
            <a:r>
              <a:rPr lang="en-US" sz="1200" b="1" i="0" dirty="0">
                <a:solidFill>
                  <a:srgbClr val="000000"/>
                </a:solidFill>
                <a:effectLst/>
                <a:latin typeface="Calibri" panose="020F0502020204030204" pitchFamily="34" charset="0"/>
              </a:rPr>
              <a:t>Sensitivity</a:t>
            </a:r>
            <a:r>
              <a:rPr lang="en-US" sz="1200" b="0" i="0" dirty="0">
                <a:solidFill>
                  <a:srgbClr val="000000"/>
                </a:solidFill>
                <a:effectLst/>
                <a:latin typeface="Calibri" panose="020F0502020204030204" pitchFamily="34" charset="0"/>
              </a:rPr>
              <a:t> or </a:t>
            </a:r>
            <a:r>
              <a:rPr lang="en-US" sz="1200" b="1" i="0" dirty="0">
                <a:solidFill>
                  <a:srgbClr val="000000"/>
                </a:solidFill>
                <a:effectLst/>
                <a:latin typeface="Calibri" panose="020F0502020204030204" pitchFamily="34" charset="0"/>
              </a:rPr>
              <a:t>Recall </a:t>
            </a:r>
            <a:r>
              <a:rPr lang="en-US" sz="1200" b="0" i="0" dirty="0">
                <a:solidFill>
                  <a:srgbClr val="000000"/>
                </a:solidFill>
                <a:effectLst/>
                <a:latin typeface="Calibri" panose="020F0502020204030204" pitchFamily="34" charset="0"/>
              </a:rPr>
              <a:t>: the proportion of actual positive cases which are correctly identified. </a:t>
            </a:r>
            <a:endParaRPr lang="en-US" sz="1200" b="0" i="0" dirty="0">
              <a:solidFill>
                <a:srgbClr val="000000"/>
              </a:solidFill>
              <a:effectLst/>
              <a:latin typeface="Times New Roman" panose="02020603050405020304" pitchFamily="18" charset="0"/>
            </a:endParaRPr>
          </a:p>
          <a:p>
            <a:pPr>
              <a:buFont typeface="Arial" panose="020B0604020202020204" pitchFamily="34" charset="0"/>
              <a:buChar char="•"/>
            </a:pPr>
            <a:r>
              <a:rPr lang="en-US" sz="1200" b="1" i="0" dirty="0">
                <a:solidFill>
                  <a:srgbClr val="000000"/>
                </a:solidFill>
                <a:effectLst/>
                <a:latin typeface="Calibri" panose="020F0502020204030204" pitchFamily="34" charset="0"/>
              </a:rPr>
              <a:t>Specificity </a:t>
            </a:r>
            <a:r>
              <a:rPr lang="en-US" sz="1200" b="0" i="0" dirty="0">
                <a:solidFill>
                  <a:srgbClr val="000000"/>
                </a:solidFill>
                <a:effectLst/>
                <a:latin typeface="Calibri" panose="020F0502020204030204" pitchFamily="34" charset="0"/>
              </a:rPr>
              <a:t>: the proportion of actual negative cases which are correctly identified. </a:t>
            </a:r>
            <a:endParaRPr lang="en-US" sz="1200" b="0" i="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4923752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1722257"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24-10-2020</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r>
              <a:rPr lang="en-IN" sz="900" dirty="0">
                <a:solidFill>
                  <a:srgbClr val="FF0000"/>
                </a:solidFill>
                <a:latin typeface="Proxima Nova Rg" pitchFamily="50" charset="0"/>
              </a:rPr>
              <a:t>15</a:t>
            </a: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385994" y="126216"/>
            <a:ext cx="4292794" cy="403035"/>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pPr marL="0" lvl="1" defTabSz="685800">
              <a:lnSpc>
                <a:spcPct val="80000"/>
              </a:lnSpc>
              <a:spcBef>
                <a:spcPct val="0"/>
              </a:spcBef>
            </a:pPr>
            <a:r>
              <a:rPr lang="en-US" sz="2300" dirty="0">
                <a:solidFill>
                  <a:schemeClr val="bg1"/>
                </a:solidFill>
                <a:latin typeface="Proxima Nova Light" panose="02000506030000020004" pitchFamily="2" charset="77"/>
              </a:rPr>
              <a:t>LOGISTIC REGRESSION</a:t>
            </a:r>
          </a:p>
        </p:txBody>
      </p:sp>
      <p:pic>
        <p:nvPicPr>
          <p:cNvPr id="8" name="Picture 7">
            <a:extLst>
              <a:ext uri="{FF2B5EF4-FFF2-40B4-BE49-F238E27FC236}">
                <a16:creationId xmlns:a16="http://schemas.microsoft.com/office/drawing/2014/main" id="{80C2B340-6182-40D0-A9CA-15223344C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976" y="2571750"/>
            <a:ext cx="2112358" cy="1447357"/>
          </a:xfrm>
          <a:prstGeom prst="rect">
            <a:avLst/>
          </a:prstGeom>
        </p:spPr>
      </p:pic>
      <p:pic>
        <p:nvPicPr>
          <p:cNvPr id="11" name="Picture 10">
            <a:extLst>
              <a:ext uri="{FF2B5EF4-FFF2-40B4-BE49-F238E27FC236}">
                <a16:creationId xmlns:a16="http://schemas.microsoft.com/office/drawing/2014/main" id="{56DA037D-7CD7-4916-A27A-2832C442C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7447" y="3001378"/>
            <a:ext cx="2112358" cy="588099"/>
          </a:xfrm>
          <a:prstGeom prst="rect">
            <a:avLst/>
          </a:prstGeom>
        </p:spPr>
      </p:pic>
      <p:pic>
        <p:nvPicPr>
          <p:cNvPr id="12" name="Picture 11">
            <a:extLst>
              <a:ext uri="{FF2B5EF4-FFF2-40B4-BE49-F238E27FC236}">
                <a16:creationId xmlns:a16="http://schemas.microsoft.com/office/drawing/2014/main" id="{43F51BB1-4FC9-4FF1-901E-C1E5BEDC62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7588" y="1584134"/>
            <a:ext cx="2330419" cy="1711293"/>
          </a:xfrm>
          <a:prstGeom prst="rect">
            <a:avLst/>
          </a:prstGeom>
        </p:spPr>
      </p:pic>
      <p:sp>
        <p:nvSpPr>
          <p:cNvPr id="2" name="Rectangle 1">
            <a:extLst>
              <a:ext uri="{FF2B5EF4-FFF2-40B4-BE49-F238E27FC236}">
                <a16:creationId xmlns:a16="http://schemas.microsoft.com/office/drawing/2014/main" id="{9EFDC78A-B3BA-44AC-8FB8-B4710B7BD462}"/>
              </a:ext>
            </a:extLst>
          </p:cNvPr>
          <p:cNvSpPr/>
          <p:nvPr/>
        </p:nvSpPr>
        <p:spPr>
          <a:xfrm>
            <a:off x="385993" y="1408489"/>
            <a:ext cx="5982909" cy="830997"/>
          </a:xfrm>
          <a:prstGeom prst="rect">
            <a:avLst/>
          </a:prstGeom>
        </p:spPr>
        <p:txBody>
          <a:bodyPr wrap="square">
            <a:spAutoFit/>
          </a:bodyPr>
          <a:lstStyle/>
          <a:p>
            <a:r>
              <a:rPr lang="en-US" sz="1600" dirty="0">
                <a:latin typeface="Calibri" panose="020F0502020204030204" pitchFamily="34" charset="0"/>
              </a:rPr>
              <a:t>A confusion matrix shows the number of correct and incorrect predictions made by the classification model compared to the actual outcomes (target value) in the data. </a:t>
            </a:r>
            <a:endParaRPr lang="en-IN" sz="1600" dirty="0"/>
          </a:p>
        </p:txBody>
      </p:sp>
    </p:spTree>
    <p:extLst>
      <p:ext uri="{BB962C8B-B14F-4D97-AF65-F5344CB8AC3E}">
        <p14:creationId xmlns:p14="http://schemas.microsoft.com/office/powerpoint/2010/main" val="3942842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2F5E09-3D88-4A52-BDD9-CA1FF0BC5615}"/>
              </a:ext>
            </a:extLst>
          </p:cNvPr>
          <p:cNvSpPr>
            <a:spLocks noGrp="1"/>
          </p:cNvSpPr>
          <p:nvPr>
            <p:ph type="dt" sz="half" idx="10"/>
          </p:nvPr>
        </p:nvSpPr>
        <p:spPr/>
        <p:txBody>
          <a:bodyPr/>
          <a:lstStyle/>
          <a:p>
            <a:fld id="{24A60580-2B70-6940-B3F0-E4F8AB7AA3B6}" type="datetime1">
              <a:rPr lang="en-IN" smtClean="0"/>
              <a:t>24-10-2020</a:t>
            </a:fld>
            <a:endParaRPr lang="en-IN"/>
          </a:p>
        </p:txBody>
      </p:sp>
      <p:sp>
        <p:nvSpPr>
          <p:cNvPr id="3" name="Slide Number Placeholder 2">
            <a:extLst>
              <a:ext uri="{FF2B5EF4-FFF2-40B4-BE49-F238E27FC236}">
                <a16:creationId xmlns:a16="http://schemas.microsoft.com/office/drawing/2014/main" id="{C9A37278-5DAC-4824-B2FA-53CD6307F3BF}"/>
              </a:ext>
            </a:extLst>
          </p:cNvPr>
          <p:cNvSpPr>
            <a:spLocks noGrp="1"/>
          </p:cNvSpPr>
          <p:nvPr>
            <p:ph type="sldNum" sz="quarter" idx="12"/>
          </p:nvPr>
        </p:nvSpPr>
        <p:spPr/>
        <p:txBody>
          <a:bodyPr/>
          <a:lstStyle/>
          <a:p>
            <a:fld id="{273EEA2F-D825-49D3-9C25-497F06EFD3F7}" type="slidenum">
              <a:rPr lang="en-IN" smtClean="0"/>
              <a:t>7</a:t>
            </a:fld>
            <a:endParaRPr lang="en-IN"/>
          </a:p>
        </p:txBody>
      </p:sp>
      <p:sp>
        <p:nvSpPr>
          <p:cNvPr id="4" name="Title 3">
            <a:extLst>
              <a:ext uri="{FF2B5EF4-FFF2-40B4-BE49-F238E27FC236}">
                <a16:creationId xmlns:a16="http://schemas.microsoft.com/office/drawing/2014/main" id="{3427F8DE-F6D5-4F50-914C-805B1C361419}"/>
              </a:ext>
            </a:extLst>
          </p:cNvPr>
          <p:cNvSpPr>
            <a:spLocks noGrp="1"/>
          </p:cNvSpPr>
          <p:nvPr>
            <p:ph type="title"/>
          </p:nvPr>
        </p:nvSpPr>
        <p:spPr>
          <a:xfrm>
            <a:off x="316679" y="121966"/>
            <a:ext cx="6472741" cy="382564"/>
          </a:xfrm>
        </p:spPr>
        <p:txBody>
          <a:bodyPr/>
          <a:lstStyle/>
          <a:p>
            <a:r>
              <a:rPr lang="en-IN" b="1" dirty="0"/>
              <a:t>Measurement level of Data</a:t>
            </a:r>
          </a:p>
        </p:txBody>
      </p:sp>
      <p:sp>
        <p:nvSpPr>
          <p:cNvPr id="5" name="Rectangle 4">
            <a:extLst>
              <a:ext uri="{FF2B5EF4-FFF2-40B4-BE49-F238E27FC236}">
                <a16:creationId xmlns:a16="http://schemas.microsoft.com/office/drawing/2014/main" id="{55881B86-2EB4-46FE-855E-8EC08D5ED7AF}"/>
              </a:ext>
            </a:extLst>
          </p:cNvPr>
          <p:cNvSpPr/>
          <p:nvPr/>
        </p:nvSpPr>
        <p:spPr>
          <a:xfrm>
            <a:off x="628650" y="1140589"/>
            <a:ext cx="5726430" cy="1200329"/>
          </a:xfrm>
          <a:prstGeom prst="rect">
            <a:avLst/>
          </a:prstGeom>
        </p:spPr>
        <p:txBody>
          <a:bodyPr wrap="square">
            <a:spAutoFit/>
          </a:bodyPr>
          <a:lstStyle/>
          <a:p>
            <a:r>
              <a:rPr lang="en-US" b="1" dirty="0">
                <a:solidFill>
                  <a:srgbClr val="FF0000"/>
                </a:solidFill>
                <a:latin typeface="medium-content-serif-font"/>
              </a:rPr>
              <a:t>Interval</a:t>
            </a:r>
            <a:r>
              <a:rPr lang="en-US" dirty="0">
                <a:latin typeface="medium-content-serif-font"/>
              </a:rPr>
              <a:t>: Data at this level can be ordered as it is in a range of values and meaningful differences between the data points can be calculated. </a:t>
            </a:r>
            <a:r>
              <a:rPr lang="en-US" dirty="0" err="1">
                <a:latin typeface="medium-content-serif-font"/>
              </a:rPr>
              <a:t>eg</a:t>
            </a:r>
            <a:r>
              <a:rPr lang="en-US" dirty="0">
                <a:latin typeface="medium-content-serif-font"/>
              </a:rPr>
              <a:t>: Temperature in Celsius, Year of Birth</a:t>
            </a:r>
          </a:p>
        </p:txBody>
      </p:sp>
      <p:pic>
        <p:nvPicPr>
          <p:cNvPr id="7" name="Picture 6">
            <a:extLst>
              <a:ext uri="{FF2B5EF4-FFF2-40B4-BE49-F238E27FC236}">
                <a16:creationId xmlns:a16="http://schemas.microsoft.com/office/drawing/2014/main" id="{9AD2BF74-1FD5-41E7-BFC4-3678EFAB98CC}"/>
              </a:ext>
            </a:extLst>
          </p:cNvPr>
          <p:cNvPicPr>
            <a:picLocks noChangeAspect="1"/>
          </p:cNvPicPr>
          <p:nvPr/>
        </p:nvPicPr>
        <p:blipFill>
          <a:blip r:embed="rId2"/>
          <a:stretch>
            <a:fillRect/>
          </a:stretch>
        </p:blipFill>
        <p:spPr>
          <a:xfrm>
            <a:off x="7043737" y="1040130"/>
            <a:ext cx="1228725" cy="1143000"/>
          </a:xfrm>
          <a:prstGeom prst="rect">
            <a:avLst/>
          </a:prstGeom>
        </p:spPr>
      </p:pic>
      <p:sp>
        <p:nvSpPr>
          <p:cNvPr id="8" name="Rectangle 7">
            <a:extLst>
              <a:ext uri="{FF2B5EF4-FFF2-40B4-BE49-F238E27FC236}">
                <a16:creationId xmlns:a16="http://schemas.microsoft.com/office/drawing/2014/main" id="{F237B2B6-5EF2-42CF-B41B-0E6DA7870FAC}"/>
              </a:ext>
            </a:extLst>
          </p:cNvPr>
          <p:cNvSpPr/>
          <p:nvPr/>
        </p:nvSpPr>
        <p:spPr>
          <a:xfrm>
            <a:off x="2928938" y="2903041"/>
            <a:ext cx="5586412" cy="1200329"/>
          </a:xfrm>
          <a:prstGeom prst="rect">
            <a:avLst/>
          </a:prstGeom>
        </p:spPr>
        <p:txBody>
          <a:bodyPr wrap="square">
            <a:spAutoFit/>
          </a:bodyPr>
          <a:lstStyle/>
          <a:p>
            <a:r>
              <a:rPr lang="en-US" b="1" dirty="0">
                <a:solidFill>
                  <a:srgbClr val="FF0000"/>
                </a:solidFill>
                <a:latin typeface="medium-content-serif-font"/>
              </a:rPr>
              <a:t>Ratio</a:t>
            </a:r>
            <a:r>
              <a:rPr lang="en-US" dirty="0">
                <a:latin typeface="medium-content-serif-font"/>
              </a:rPr>
              <a:t>: Data at this level is similar to interval level with added property of an inherent zero. Mathematical calculations can be performed on these data points. </a:t>
            </a:r>
            <a:r>
              <a:rPr lang="en-US" dirty="0" err="1">
                <a:latin typeface="medium-content-serif-font"/>
              </a:rPr>
              <a:t>eg</a:t>
            </a:r>
            <a:r>
              <a:rPr lang="en-US" dirty="0">
                <a:latin typeface="medium-content-serif-font"/>
              </a:rPr>
              <a:t>: Height, Age, Weight</a:t>
            </a:r>
          </a:p>
        </p:txBody>
      </p:sp>
      <p:pic>
        <p:nvPicPr>
          <p:cNvPr id="9" name="Picture 8">
            <a:extLst>
              <a:ext uri="{FF2B5EF4-FFF2-40B4-BE49-F238E27FC236}">
                <a16:creationId xmlns:a16="http://schemas.microsoft.com/office/drawing/2014/main" id="{0C104F2D-E178-4F84-A0EB-C0E7B54EF09B}"/>
              </a:ext>
            </a:extLst>
          </p:cNvPr>
          <p:cNvPicPr>
            <a:picLocks noChangeAspect="1"/>
          </p:cNvPicPr>
          <p:nvPr/>
        </p:nvPicPr>
        <p:blipFill>
          <a:blip r:embed="rId3"/>
          <a:stretch>
            <a:fillRect/>
          </a:stretch>
        </p:blipFill>
        <p:spPr>
          <a:xfrm>
            <a:off x="428625" y="3031717"/>
            <a:ext cx="2457450" cy="942975"/>
          </a:xfrm>
          <a:prstGeom prst="rect">
            <a:avLst/>
          </a:prstGeom>
        </p:spPr>
      </p:pic>
      <p:sp>
        <p:nvSpPr>
          <p:cNvPr id="10" name="TextBox 9">
            <a:extLst>
              <a:ext uri="{FF2B5EF4-FFF2-40B4-BE49-F238E27FC236}">
                <a16:creationId xmlns:a16="http://schemas.microsoft.com/office/drawing/2014/main" id="{DD8334D7-5BEB-4C47-ADD8-CC5CDC4A7D26}"/>
              </a:ext>
            </a:extLst>
          </p:cNvPr>
          <p:cNvSpPr txBox="1"/>
          <p:nvPr/>
        </p:nvSpPr>
        <p:spPr>
          <a:xfrm>
            <a:off x="6663690" y="2217970"/>
            <a:ext cx="2228850" cy="246221"/>
          </a:xfrm>
          <a:prstGeom prst="rect">
            <a:avLst/>
          </a:prstGeom>
          <a:noFill/>
        </p:spPr>
        <p:txBody>
          <a:bodyPr wrap="square" rtlCol="0">
            <a:spAutoFit/>
          </a:bodyPr>
          <a:lstStyle/>
          <a:p>
            <a:r>
              <a:rPr lang="en-US" sz="1000" dirty="0"/>
              <a:t>Temperature In degree &amp; Fahrenheit </a:t>
            </a:r>
            <a:endParaRPr lang="en-IN" sz="1000" dirty="0"/>
          </a:p>
        </p:txBody>
      </p:sp>
    </p:spTree>
    <p:extLst>
      <p:ext uri="{BB962C8B-B14F-4D97-AF65-F5344CB8AC3E}">
        <p14:creationId xmlns:p14="http://schemas.microsoft.com/office/powerpoint/2010/main" val="26869525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462726" y="4671888"/>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24-10-2020</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70</a:t>
            </a:fld>
            <a:endParaRPr lang="en-IN" sz="900" dirty="0">
              <a:solidFill>
                <a:srgbClr val="FF0000"/>
              </a:solidFill>
              <a:latin typeface="Proxima Nova Rg" pitchFamily="50" charset="0"/>
            </a:endParaRPr>
          </a:p>
        </p:txBody>
      </p:sp>
      <p:sp>
        <p:nvSpPr>
          <p:cNvPr id="2" name="Rectangle 1"/>
          <p:cNvSpPr/>
          <p:nvPr/>
        </p:nvSpPr>
        <p:spPr>
          <a:xfrm>
            <a:off x="254665" y="208407"/>
            <a:ext cx="2057743" cy="375487"/>
          </a:xfrm>
          <a:prstGeom prst="rect">
            <a:avLst/>
          </a:prstGeom>
        </p:spPr>
        <p:txBody>
          <a:bodyPr wrap="none">
            <a:spAutoFit/>
          </a:bodyPr>
          <a:lstStyle/>
          <a:p>
            <a:pPr defTabSz="685800">
              <a:lnSpc>
                <a:spcPct val="80000"/>
              </a:lnSpc>
              <a:spcBef>
                <a:spcPct val="0"/>
              </a:spcBef>
            </a:pPr>
            <a:r>
              <a:rPr lang="en-US" sz="2300" dirty="0">
                <a:solidFill>
                  <a:schemeClr val="bg1"/>
                </a:solidFill>
                <a:latin typeface="Proxima Nova Light" panose="02000506030000020004" pitchFamily="2" charset="77"/>
                <a:ea typeface="+mj-ea"/>
                <a:cs typeface="+mj-cs"/>
              </a:rPr>
              <a:t>Model Evaluation</a:t>
            </a:r>
          </a:p>
        </p:txBody>
      </p:sp>
      <p:pic>
        <p:nvPicPr>
          <p:cNvPr id="22" name="Picture 2" descr="https://www.saedsayad.com/images/Chart_RO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9003" y="1541643"/>
            <a:ext cx="3126623" cy="195414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462726" y="1051910"/>
            <a:ext cx="4909387" cy="2762377"/>
            <a:chOff x="462726" y="899372"/>
            <a:chExt cx="4909387" cy="2762377"/>
          </a:xfrm>
        </p:grpSpPr>
        <p:sp>
          <p:nvSpPr>
            <p:cNvPr id="23" name="Rectangle 22"/>
            <p:cNvSpPr/>
            <p:nvPr/>
          </p:nvSpPr>
          <p:spPr>
            <a:xfrm>
              <a:off x="462726" y="899372"/>
              <a:ext cx="4587087" cy="2062103"/>
            </a:xfrm>
            <a:prstGeom prst="rect">
              <a:avLst/>
            </a:prstGeom>
          </p:spPr>
          <p:txBody>
            <a:bodyPr wrap="square">
              <a:spAutoFit/>
            </a:bodyPr>
            <a:lstStyle/>
            <a:p>
              <a:r>
                <a:rPr lang="en-US" sz="1600" b="0" i="0" dirty="0">
                  <a:effectLst/>
                  <a:latin typeface="Gill Sans MT" panose="020B0502020104020203" pitchFamily="34" charset="0"/>
                </a:rPr>
                <a:t>ROC Curves summarize the trade-off between the true positive rate and false positive rate for a predictive model using different probability thresholds</a:t>
              </a:r>
            </a:p>
            <a:p>
              <a:r>
                <a:rPr lang="en-US" sz="1600" dirty="0">
                  <a:latin typeface="Gill Sans MT" panose="020B0502020104020203" pitchFamily="34" charset="0"/>
                </a:rPr>
                <a:t>It’s often used as a proxy for the trade-off between the sensitivity of the model (true positives) vs the fall-out or the probability it will trigger a false alarm (false positives).</a:t>
              </a:r>
            </a:p>
          </p:txBody>
        </p:sp>
        <p:pic>
          <p:nvPicPr>
            <p:cNvPr id="1026" name="Picture 2" descr="https://cdn-images-1.medium.com/max/800/1*HgxNKuUwXk9JHYBCt_KZN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726" y="3012008"/>
              <a:ext cx="2457090" cy="5813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800/1*f7NmMcQtfes1ng7jtjNtH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9006" y="2961475"/>
              <a:ext cx="2003107" cy="70027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51320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588903" y="1494591"/>
            <a:ext cx="6895272" cy="2610048"/>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en-IN" sz="4000" dirty="0">
                <a:latin typeface="Proxima Nova Light" panose="02000506030000020004" pitchFamily="2" charset="77"/>
              </a:rPr>
              <a:t>Thank You!</a:t>
            </a:r>
          </a:p>
          <a:p>
            <a:pPr algn="l"/>
            <a:endParaRPr lang="en-IN" sz="3600" dirty="0">
              <a:latin typeface="Proxima Nova Light" panose="02000506030000020004" pitchFamily="2" charset="77"/>
            </a:endParaRPr>
          </a:p>
          <a:p>
            <a:pPr algn="l"/>
            <a:endParaRPr lang="en-IN" sz="900" dirty="0">
              <a:latin typeface="Proxima Nova Light" panose="02000506030000020004" pitchFamily="2" charset="77"/>
            </a:endParaRPr>
          </a:p>
          <a:p>
            <a:pPr algn="l"/>
            <a:r>
              <a:rPr lang="en-IN" sz="700" dirty="0">
                <a:latin typeface="Proxima Nova Light" panose="02000506030000020004" pitchFamily="2" charset="77"/>
              </a:rPr>
              <a:t>References :</a:t>
            </a:r>
          </a:p>
          <a:p>
            <a:pPr algn="l"/>
            <a:r>
              <a:rPr lang="en-IN" sz="700" dirty="0">
                <a:latin typeface="Proxima Nova Light" panose="02000506030000020004" pitchFamily="2" charset="77"/>
                <a:hlinkClick r:id="rId2"/>
              </a:rPr>
              <a:t>https://www.superprof.co.uk/resources/academic/maths</a:t>
            </a:r>
            <a:endParaRPr lang="en-IN" sz="700" dirty="0">
              <a:latin typeface="Proxima Nova Light" panose="02000506030000020004" pitchFamily="2" charset="77"/>
            </a:endParaRPr>
          </a:p>
          <a:p>
            <a:pPr algn="l"/>
            <a:r>
              <a:rPr lang="en-IN" sz="700" dirty="0">
                <a:latin typeface="Proxima Nova Light" panose="02000506030000020004" pitchFamily="2" charset="77"/>
                <a:hlinkClick r:id="rId2"/>
              </a:rPr>
              <a:t>https://www.superprof.co.uk/resources/academic/maths</a:t>
            </a:r>
            <a:endParaRPr lang="en-IN" sz="700" dirty="0">
              <a:latin typeface="Proxima Nova Light" panose="02000506030000020004" pitchFamily="2" charset="77"/>
            </a:endParaRPr>
          </a:p>
          <a:p>
            <a:pPr algn="l"/>
            <a:r>
              <a:rPr lang="en-IN" sz="700" dirty="0">
                <a:latin typeface="Proxima Nova Light" panose="02000506030000020004" pitchFamily="2" charset="77"/>
                <a:hlinkClick r:id="rId3"/>
              </a:rPr>
              <a:t>http://users.stat.ufl.edu/</a:t>
            </a:r>
            <a:endParaRPr lang="en-IN" sz="700" dirty="0">
              <a:latin typeface="Proxima Nova Light" panose="02000506030000020004" pitchFamily="2" charset="77"/>
            </a:endParaRPr>
          </a:p>
          <a:p>
            <a:pPr algn="l"/>
            <a:r>
              <a:rPr lang="en-IN" sz="700" dirty="0">
                <a:latin typeface="Proxima Nova Light" panose="02000506030000020004" pitchFamily="2" charset="77"/>
                <a:hlinkClick r:id="rId4"/>
              </a:rPr>
              <a:t>https://www.surveygizmo.com/resources</a:t>
            </a:r>
            <a:endParaRPr lang="en-IN" sz="700" dirty="0">
              <a:latin typeface="Proxima Nova Light" panose="02000506030000020004" pitchFamily="2" charset="77"/>
            </a:endParaRPr>
          </a:p>
          <a:p>
            <a:pPr algn="l"/>
            <a:r>
              <a:rPr lang="en-IN" sz="700" dirty="0">
                <a:latin typeface="Proxima Nova Light" panose="02000506030000020004" pitchFamily="2" charset="77"/>
                <a:hlinkClick r:id="rId5"/>
              </a:rPr>
              <a:t>https://courses.lumenlearning.com/introstats1/chapter/null-and-alternative-hypotheses/</a:t>
            </a:r>
            <a:endParaRPr lang="en-IN" sz="700" dirty="0">
              <a:latin typeface="Proxima Nova Light" panose="02000506030000020004" pitchFamily="2" charset="77"/>
            </a:endParaRPr>
          </a:p>
          <a:p>
            <a:pPr algn="l"/>
            <a:r>
              <a:rPr lang="en-IN" sz="700" dirty="0">
                <a:latin typeface="Proxima Nova Light" panose="02000506030000020004" pitchFamily="2" charset="77"/>
                <a:hlinkClick r:id="rId6"/>
              </a:rPr>
              <a:t>https://www.ck12.org/book/CK-12-Advanced-Probability-and-Statistics-Concepts/</a:t>
            </a:r>
            <a:endParaRPr lang="en-IN" sz="700" dirty="0">
              <a:latin typeface="Proxima Nova Light" panose="02000506030000020004" pitchFamily="2" charset="77"/>
            </a:endParaRPr>
          </a:p>
          <a:p>
            <a:pPr algn="l"/>
            <a:r>
              <a:rPr lang="en-IN" sz="700" dirty="0">
                <a:latin typeface="Proxima Nova Light" panose="02000506030000020004" pitchFamily="2" charset="77"/>
                <a:hlinkClick r:id="rId7"/>
              </a:rPr>
              <a:t>https://www.indiabix.com/data-interpretation</a:t>
            </a:r>
            <a:endParaRPr lang="en-IN" sz="700" dirty="0">
              <a:latin typeface="Proxima Nova Light" panose="02000506030000020004" pitchFamily="2" charset="77"/>
            </a:endParaRPr>
          </a:p>
          <a:p>
            <a:pPr algn="l"/>
            <a:endParaRPr lang="en-IN" sz="1100" dirty="0">
              <a:latin typeface="Proxima Nova Light" panose="02000506030000020004" pitchFamily="2" charset="77"/>
            </a:endParaRP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82370" y="0"/>
            <a:ext cx="1356542" cy="1577482"/>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157110" y="716037"/>
            <a:ext cx="2603231" cy="131112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chemeClr val="bg1"/>
              </a:solidFill>
            </a:endParaRPr>
          </a:p>
          <a:p>
            <a:r>
              <a:rPr lang="en-US" sz="1400" i="1" dirty="0"/>
              <a:t>    #LifeKoKaroLift</a:t>
            </a:r>
          </a:p>
        </p:txBody>
      </p:sp>
      <p:sp>
        <p:nvSpPr>
          <p:cNvPr id="2" name="Date Placeholder 1"/>
          <p:cNvSpPr>
            <a:spLocks noGrp="1"/>
          </p:cNvSpPr>
          <p:nvPr>
            <p:ph type="dt" sz="half" idx="10"/>
          </p:nvPr>
        </p:nvSpPr>
        <p:spPr/>
        <p:txBody>
          <a:bodyPr/>
          <a:lstStyle/>
          <a:p>
            <a:fld id="{05F9FE4C-6887-C742-8AA6-90375168B633}" type="datetime1">
              <a:rPr lang="en-IN" smtClean="0"/>
              <a:t>24-10-2020</a:t>
            </a:fld>
            <a:endParaRPr lang="en-IN" dirty="0"/>
          </a:p>
        </p:txBody>
      </p:sp>
      <p:sp>
        <p:nvSpPr>
          <p:cNvPr id="3" name="Slide Number Placeholder 2"/>
          <p:cNvSpPr>
            <a:spLocks noGrp="1"/>
          </p:cNvSpPr>
          <p:nvPr>
            <p:ph type="sldNum" sz="quarter" idx="12"/>
          </p:nvPr>
        </p:nvSpPr>
        <p:spPr>
          <a:xfrm>
            <a:off x="6553670" y="4516965"/>
            <a:ext cx="2057400" cy="273844"/>
          </a:xfrm>
        </p:spPr>
        <p:txBody>
          <a:bodyPr/>
          <a:lstStyle/>
          <a:p>
            <a:r>
              <a:rPr lang="en-IN" dirty="0"/>
              <a:t>21</a:t>
            </a:r>
          </a:p>
        </p:txBody>
      </p:sp>
    </p:spTree>
    <p:extLst>
      <p:ext uri="{BB962C8B-B14F-4D97-AF65-F5344CB8AC3E}">
        <p14:creationId xmlns:p14="http://schemas.microsoft.com/office/powerpoint/2010/main" val="1885528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CCEB02-E775-4913-8070-189BF41B05CC}"/>
              </a:ext>
            </a:extLst>
          </p:cNvPr>
          <p:cNvSpPr>
            <a:spLocks noGrp="1"/>
          </p:cNvSpPr>
          <p:nvPr>
            <p:ph type="dt" sz="half" idx="10"/>
          </p:nvPr>
        </p:nvSpPr>
        <p:spPr/>
        <p:txBody>
          <a:bodyPr/>
          <a:lstStyle/>
          <a:p>
            <a:fld id="{24A60580-2B70-6940-B3F0-E4F8AB7AA3B6}" type="datetime1">
              <a:rPr lang="en-IN" smtClean="0"/>
              <a:t>24-10-2020</a:t>
            </a:fld>
            <a:endParaRPr lang="en-IN"/>
          </a:p>
        </p:txBody>
      </p:sp>
      <p:sp>
        <p:nvSpPr>
          <p:cNvPr id="3" name="Slide Number Placeholder 2">
            <a:extLst>
              <a:ext uri="{FF2B5EF4-FFF2-40B4-BE49-F238E27FC236}">
                <a16:creationId xmlns:a16="http://schemas.microsoft.com/office/drawing/2014/main" id="{60133F3F-7F2E-42FA-8ECE-2918E6541D78}"/>
              </a:ext>
            </a:extLst>
          </p:cNvPr>
          <p:cNvSpPr>
            <a:spLocks noGrp="1"/>
          </p:cNvSpPr>
          <p:nvPr>
            <p:ph type="sldNum" sz="quarter" idx="12"/>
          </p:nvPr>
        </p:nvSpPr>
        <p:spPr/>
        <p:txBody>
          <a:bodyPr/>
          <a:lstStyle/>
          <a:p>
            <a:fld id="{273EEA2F-D825-49D3-9C25-497F06EFD3F7}" type="slidenum">
              <a:rPr lang="en-IN" smtClean="0"/>
              <a:t>8</a:t>
            </a:fld>
            <a:endParaRPr lang="en-IN"/>
          </a:p>
        </p:txBody>
      </p:sp>
      <p:sp>
        <p:nvSpPr>
          <p:cNvPr id="4" name="Title 3">
            <a:extLst>
              <a:ext uri="{FF2B5EF4-FFF2-40B4-BE49-F238E27FC236}">
                <a16:creationId xmlns:a16="http://schemas.microsoft.com/office/drawing/2014/main" id="{747DE7BB-0048-4F98-8143-E6B30C17BB8B}"/>
              </a:ext>
            </a:extLst>
          </p:cNvPr>
          <p:cNvSpPr>
            <a:spLocks noGrp="1"/>
          </p:cNvSpPr>
          <p:nvPr>
            <p:ph type="title"/>
          </p:nvPr>
        </p:nvSpPr>
        <p:spPr>
          <a:xfrm>
            <a:off x="316679" y="121966"/>
            <a:ext cx="7522628" cy="382564"/>
          </a:xfrm>
        </p:spPr>
        <p:txBody>
          <a:bodyPr/>
          <a:lstStyle/>
          <a:p>
            <a:r>
              <a:rPr lang="en-IN" b="1" dirty="0"/>
              <a:t>Measures of Central Tendency</a:t>
            </a:r>
            <a:endParaRPr lang="en-IN" dirty="0"/>
          </a:p>
        </p:txBody>
      </p:sp>
      <p:sp>
        <p:nvSpPr>
          <p:cNvPr id="5" name="Rectangle 4">
            <a:extLst>
              <a:ext uri="{FF2B5EF4-FFF2-40B4-BE49-F238E27FC236}">
                <a16:creationId xmlns:a16="http://schemas.microsoft.com/office/drawing/2014/main" id="{649E7866-516D-42DF-8660-866C82CD5EDF}"/>
              </a:ext>
            </a:extLst>
          </p:cNvPr>
          <p:cNvSpPr/>
          <p:nvPr/>
        </p:nvSpPr>
        <p:spPr>
          <a:xfrm>
            <a:off x="628650" y="945673"/>
            <a:ext cx="7656705" cy="646331"/>
          </a:xfrm>
          <a:prstGeom prst="rect">
            <a:avLst/>
          </a:prstGeom>
        </p:spPr>
        <p:txBody>
          <a:bodyPr wrap="square">
            <a:spAutoFit/>
          </a:bodyPr>
          <a:lstStyle/>
          <a:p>
            <a:pPr algn="ctr"/>
            <a:r>
              <a:rPr lang="en-US" dirty="0">
                <a:latin typeface="medium-content-serif-font"/>
              </a:rPr>
              <a:t>“ </a:t>
            </a:r>
            <a:r>
              <a:rPr lang="en-US" dirty="0">
                <a:solidFill>
                  <a:srgbClr val="FF0000"/>
                </a:solidFill>
                <a:latin typeface="medium-content-serif-font"/>
              </a:rPr>
              <a:t>The measure of central tendency is a single value that attempts to describe a set of data by identifying the central position within that set of data.</a:t>
            </a:r>
            <a:r>
              <a:rPr lang="en-US" dirty="0">
                <a:latin typeface="medium-content-serif-font"/>
              </a:rPr>
              <a:t>”</a:t>
            </a:r>
            <a:endParaRPr lang="en-IN" dirty="0"/>
          </a:p>
        </p:txBody>
      </p:sp>
      <p:pic>
        <p:nvPicPr>
          <p:cNvPr id="5122" name="Picture 2" descr="Image result for mean">
            <a:extLst>
              <a:ext uri="{FF2B5EF4-FFF2-40B4-BE49-F238E27FC236}">
                <a16:creationId xmlns:a16="http://schemas.microsoft.com/office/drawing/2014/main" id="{B7490BFF-C14C-4947-B08F-B1079B081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815" y="1867093"/>
            <a:ext cx="3500370" cy="2330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835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4"/>
            <a:ext cx="2057400" cy="273844"/>
          </a:xfrm>
          <a:prstGeom prst="rect">
            <a:avLst/>
          </a:prstGeom>
        </p:spPr>
        <p:txBody>
          <a:bodyPr/>
          <a:lstStyle/>
          <a:p>
            <a:fld id="{2995534E-D5A1-8347-AE8D-57F23E0DD4BC}" type="datetime1">
              <a:rPr lang="en-IN">
                <a:solidFill>
                  <a:srgbClr val="898989"/>
                </a:solidFill>
                <a:latin typeface="Proxima Nova Rg" pitchFamily="50" charset="0"/>
              </a:rPr>
              <a:t>24-10-2020</a:t>
            </a:fld>
            <a:endParaRPr lang="en-IN"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6000" y="4775285"/>
            <a:ext cx="3075293" cy="273844"/>
          </a:xfrm>
          <a:prstGeom prst="rect">
            <a:avLst/>
          </a:prstGeom>
        </p:spPr>
        <p:txBody>
          <a:bodyPr/>
          <a:lstStyle/>
          <a:p>
            <a:pPr algn="ctr"/>
            <a:r>
              <a:rPr lang="en-IN" dirty="0">
                <a:solidFill>
                  <a:srgbClr val="898989"/>
                </a:solidFill>
                <a:latin typeface="Proxima Nova Rg" pitchFamily="50" charset="0"/>
              </a:rPr>
              <a:t>Footer</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4"/>
            <a:ext cx="2057400" cy="274637"/>
          </a:xfrm>
          <a:prstGeom prst="rect">
            <a:avLst/>
          </a:prstGeom>
        </p:spPr>
        <p:txBody>
          <a:bodyPr/>
          <a:lstStyle/>
          <a:p>
            <a:pPr algn="r"/>
            <a:fld id="{273EEA2F-D825-49D3-9C25-497F06EFD3F7}" type="slidenum">
              <a:rPr lang="en-IN">
                <a:solidFill>
                  <a:srgbClr val="898989"/>
                </a:solidFill>
                <a:latin typeface="Proxima Nova Rg" pitchFamily="50" charset="0"/>
              </a:rPr>
              <a:pPr algn="r"/>
              <a:t>9</a:t>
            </a:fld>
            <a:endParaRPr lang="en-IN"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2">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3">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497661" y="100040"/>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4"/>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a:solidFill>
                  <a:srgbClr val="FF0000"/>
                </a:solidFill>
              </a:rPr>
              <a:pPr/>
              <a:t>24-10-2020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4"/>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 name="Rectangle 1">
            <a:extLst>
              <a:ext uri="{FF2B5EF4-FFF2-40B4-BE49-F238E27FC236}">
                <a16:creationId xmlns:a16="http://schemas.microsoft.com/office/drawing/2014/main" id="{CA4CCE0D-F281-455D-B372-BBDB782552E5}"/>
              </a:ext>
            </a:extLst>
          </p:cNvPr>
          <p:cNvSpPr/>
          <p:nvPr/>
        </p:nvSpPr>
        <p:spPr>
          <a:xfrm>
            <a:off x="638174" y="868498"/>
            <a:ext cx="7713345" cy="646331"/>
          </a:xfrm>
          <a:prstGeom prst="rect">
            <a:avLst/>
          </a:prstGeom>
        </p:spPr>
        <p:txBody>
          <a:bodyPr wrap="square">
            <a:spAutoFit/>
          </a:bodyPr>
          <a:lstStyle/>
          <a:p>
            <a:r>
              <a:rPr lang="en-US" b="1" dirty="0"/>
              <a:t>If a positively skewed distribution has a median of 50, which of the following statement is true?</a:t>
            </a:r>
            <a:endParaRPr lang="en-IN" dirty="0"/>
          </a:p>
        </p:txBody>
      </p:sp>
      <p:sp>
        <p:nvSpPr>
          <p:cNvPr id="3" name="TextBox 2">
            <a:extLst>
              <a:ext uri="{FF2B5EF4-FFF2-40B4-BE49-F238E27FC236}">
                <a16:creationId xmlns:a16="http://schemas.microsoft.com/office/drawing/2014/main" id="{AE701EE8-EDDB-4C10-B731-C3D2A7F8CD5F}"/>
              </a:ext>
            </a:extLst>
          </p:cNvPr>
          <p:cNvSpPr txBox="1"/>
          <p:nvPr/>
        </p:nvSpPr>
        <p:spPr>
          <a:xfrm>
            <a:off x="768096" y="1816608"/>
            <a:ext cx="5547360" cy="1754326"/>
          </a:xfrm>
          <a:prstGeom prst="rect">
            <a:avLst/>
          </a:prstGeom>
          <a:noFill/>
        </p:spPr>
        <p:txBody>
          <a:bodyPr wrap="square" rtlCol="0">
            <a:spAutoFit/>
          </a:bodyPr>
          <a:lstStyle/>
          <a:p>
            <a:r>
              <a:rPr lang="en-US" dirty="0"/>
              <a:t>A) Mean is greater than 50</a:t>
            </a:r>
            <a:br>
              <a:rPr lang="en-US" dirty="0"/>
            </a:br>
            <a:r>
              <a:rPr lang="en-US" dirty="0"/>
              <a:t>B) Mean is less than 50</a:t>
            </a:r>
            <a:br>
              <a:rPr lang="en-US" dirty="0"/>
            </a:br>
            <a:r>
              <a:rPr lang="en-US" dirty="0"/>
              <a:t>C) Mode is less than 50</a:t>
            </a:r>
            <a:br>
              <a:rPr lang="en-US" dirty="0"/>
            </a:br>
            <a:r>
              <a:rPr lang="en-US" dirty="0"/>
              <a:t>D) Mode is greater than 50</a:t>
            </a:r>
            <a:br>
              <a:rPr lang="en-US" dirty="0"/>
            </a:br>
            <a:r>
              <a:rPr lang="en-US" dirty="0"/>
              <a:t>E) Both A and C</a:t>
            </a:r>
            <a:br>
              <a:rPr lang="en-US" dirty="0"/>
            </a:br>
            <a:r>
              <a:rPr lang="en-US" dirty="0"/>
              <a:t>F) Both B and D</a:t>
            </a:r>
          </a:p>
        </p:txBody>
      </p:sp>
    </p:spTree>
    <p:extLst>
      <p:ext uri="{BB962C8B-B14F-4D97-AF65-F5344CB8AC3E}">
        <p14:creationId xmlns:p14="http://schemas.microsoft.com/office/powerpoint/2010/main" val="925327705"/>
      </p:ext>
    </p:extLst>
  </p:cSld>
  <p:clrMapOvr>
    <a:masterClrMapping/>
  </p:clrMapOvr>
</p:sld>
</file>

<file path=ppt/theme/theme1.xml><?xml version="1.0" encoding="utf-8"?>
<a:theme xmlns:a="http://schemas.openxmlformats.org/drawingml/2006/main" name="MASTER_UPGRAD">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A0B7D4BF-F823-4A60-AE97-D3B3BE85E950}" vid="{1ADBB6A7-6E7E-4ADD-AD9D-36AA95C6FA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MASTER_UPGRAD</Template>
  <TotalTime>21771</TotalTime>
  <Words>4838</Words>
  <Application>Microsoft Office PowerPoint</Application>
  <PresentationFormat>On-screen Show (16:9)</PresentationFormat>
  <Paragraphs>642</Paragraphs>
  <Slides>71</Slides>
  <Notes>9</Notes>
  <HiddenSlides>9</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71</vt:i4>
      </vt:variant>
    </vt:vector>
  </HeadingPairs>
  <TitlesOfParts>
    <vt:vector size="94" baseType="lpstr">
      <vt:lpstr>Arial</vt:lpstr>
      <vt:lpstr>Calibri</vt:lpstr>
      <vt:lpstr>Cambria Math</vt:lpstr>
      <vt:lpstr>Gill Sans MT</vt:lpstr>
      <vt:lpstr>Helvetica Neue</vt:lpstr>
      <vt:lpstr>Lato</vt:lpstr>
      <vt:lpstr>MathJax_Main</vt:lpstr>
      <vt:lpstr>MathJax_Math-italic</vt:lpstr>
      <vt:lpstr>medium-content-sans-serif-font</vt:lpstr>
      <vt:lpstr>medium-content-serif-font</vt:lpstr>
      <vt:lpstr>medium-content-title-font</vt:lpstr>
      <vt:lpstr>Merriweather</vt:lpstr>
      <vt:lpstr>MJXc-TeX-main-R</vt:lpstr>
      <vt:lpstr>MJXc-TeX-math-I</vt:lpstr>
      <vt:lpstr>Neue Plak</vt:lpstr>
      <vt:lpstr>Proxima Nova</vt:lpstr>
      <vt:lpstr>Proxima Nova Light</vt:lpstr>
      <vt:lpstr>Proxima Nova Rg</vt:lpstr>
      <vt:lpstr>roboto</vt:lpstr>
      <vt:lpstr>Roboto Cn</vt:lpstr>
      <vt:lpstr>Roboto Slab</vt:lpstr>
      <vt:lpstr>Times New Roman</vt:lpstr>
      <vt:lpstr>MASTER_UPGRAD</vt:lpstr>
      <vt:lpstr>PowerPoint Presentation</vt:lpstr>
      <vt:lpstr>PowerPoint Presentation</vt:lpstr>
      <vt:lpstr>PowerPoint Presentation</vt:lpstr>
      <vt:lpstr>PowerPoint Presentation</vt:lpstr>
      <vt:lpstr>PowerPoint Presentation</vt:lpstr>
      <vt:lpstr>Descriptive Statistics</vt:lpstr>
      <vt:lpstr>Measurement level of Data</vt:lpstr>
      <vt:lpstr>Measures of Central Tendency</vt:lpstr>
      <vt:lpstr>PowerPoint Presentation</vt:lpstr>
      <vt:lpstr>PowerPoint Presentation</vt:lpstr>
      <vt:lpstr>PowerPoint Presentation</vt:lpstr>
      <vt:lpstr>PowerPoint Presentation</vt:lpstr>
      <vt:lpstr>Poll</vt:lpstr>
      <vt:lpstr>Central Limit Theorem</vt:lpstr>
      <vt:lpstr>Hypothesis Testing</vt:lpstr>
      <vt:lpstr>Hypothesis Testing</vt:lpstr>
      <vt:lpstr>Hypothesis Testing</vt:lpstr>
      <vt:lpstr>PowerPoint Presentation</vt:lpstr>
      <vt:lpstr>PowerPoint Presentation</vt:lpstr>
      <vt:lpstr>Type I and Type II Error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Exploratory Data Analysis?</vt:lpstr>
      <vt:lpstr>Fundamental steps of EDA process</vt:lpstr>
      <vt:lpstr>Univariate Analysis</vt:lpstr>
      <vt:lpstr>PowerPoint Presentation</vt:lpstr>
      <vt:lpstr>PowerPoint Presentation</vt:lpstr>
      <vt:lpstr>Bi-variate Analysis</vt:lpstr>
      <vt:lpstr>Continuous vs continuous</vt:lpstr>
      <vt:lpstr>Categorical &amp; Categorical</vt:lpstr>
      <vt:lpstr>Categorical &amp; continuous</vt:lpstr>
      <vt:lpstr>PowerPoint Presentation</vt:lpstr>
      <vt:lpstr>PowerPoint Presentation</vt:lpstr>
      <vt:lpstr>PowerPoint Presentation</vt:lpstr>
      <vt:lpstr>PowerPoint Presentation</vt:lpstr>
      <vt:lpstr>PowerPoint Presentation</vt:lpstr>
      <vt:lpstr>PowerPoint Presentation</vt:lpstr>
      <vt:lpstr>Assumptions of Linear Regression</vt:lpstr>
      <vt:lpstr>Assumptions of Linear Regression</vt:lpstr>
      <vt:lpstr>Assumptions of Linear Regression</vt:lpstr>
      <vt:lpstr>Polls</vt:lpstr>
      <vt:lpstr>Polls</vt:lpstr>
      <vt:lpstr>PowerPoint Presentation</vt:lpstr>
      <vt:lpstr>PowerPoint Presentation</vt:lpstr>
      <vt:lpstr>PowerPoint Presentation</vt:lpstr>
      <vt:lpstr>PowerPoint Presentation</vt:lpstr>
      <vt:lpstr>Polls</vt:lpstr>
      <vt:lpstr>PowerPoint Presentation</vt:lpstr>
      <vt:lpstr>PowerPoint Presentation</vt:lpstr>
      <vt:lpstr>PowerPoint Presentation</vt:lpstr>
      <vt:lpstr>PowerPoint Presentation</vt:lpstr>
      <vt:lpstr>Bias and Variance in regression models</vt:lpstr>
      <vt:lpstr>Bias-Variance Trade-Off</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harsh.asiwal@gmail.com</dc:creator>
  <cp:lastModifiedBy>Manish Kumar</cp:lastModifiedBy>
  <cp:revision>261</cp:revision>
  <dcterms:created xsi:type="dcterms:W3CDTF">2019-01-02T10:18:22Z</dcterms:created>
  <dcterms:modified xsi:type="dcterms:W3CDTF">2020-10-24T06:30:53Z</dcterms:modified>
</cp:coreProperties>
</file>